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1" r:id="rId1"/>
  </p:sldMasterIdLst>
  <p:notesMasterIdLst>
    <p:notesMasterId r:id="rId15"/>
  </p:notesMasterIdLst>
  <p:handoutMasterIdLst>
    <p:handoutMasterId r:id="rId16"/>
  </p:handoutMasterIdLst>
  <p:sldIdLst>
    <p:sldId id="476" r:id="rId2"/>
    <p:sldId id="492" r:id="rId3"/>
    <p:sldId id="484" r:id="rId4"/>
    <p:sldId id="488" r:id="rId5"/>
    <p:sldId id="490" r:id="rId6"/>
    <p:sldId id="483" r:id="rId7"/>
    <p:sldId id="456" r:id="rId8"/>
    <p:sldId id="479" r:id="rId9"/>
    <p:sldId id="486" r:id="rId10"/>
    <p:sldId id="496" r:id="rId11"/>
    <p:sldId id="494" r:id="rId12"/>
    <p:sldId id="481" r:id="rId13"/>
    <p:sldId id="394" r:id="rId1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709" autoAdjust="0"/>
  </p:normalViewPr>
  <p:slideViewPr>
    <p:cSldViewPr>
      <p:cViewPr>
        <p:scale>
          <a:sx n="70" d="100"/>
          <a:sy n="70" d="100"/>
        </p:scale>
        <p:origin x="-46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3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pPr>
              <a:defRPr/>
            </a:pPr>
            <a:fld id="{7E8B71FD-46D4-4961-88D5-D5BD85A798F8}" type="datetimeFigureOut">
              <a:rPr lang="en-US"/>
              <a:pPr>
                <a:defRPr/>
              </a:pPr>
              <a:t>5/7/2015</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vl1pPr>
          </a:lstStyle>
          <a:p>
            <a:pPr>
              <a:defRPr/>
            </a:pPr>
            <a:fld id="{35CC6B5F-03E3-4F69-92A5-84D2F75A4C5A}" type="slidenum">
              <a:rPr lang="en-US"/>
              <a:pPr>
                <a:defRPr/>
              </a:pPr>
              <a:t>‹#›</a:t>
            </a:fld>
            <a:endParaRPr lang="en-US"/>
          </a:p>
        </p:txBody>
      </p:sp>
    </p:spTree>
    <p:extLst>
      <p:ext uri="{BB962C8B-B14F-4D97-AF65-F5344CB8AC3E}">
        <p14:creationId xmlns:p14="http://schemas.microsoft.com/office/powerpoint/2010/main" val="3622333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A956F892-E6C7-4445-9888-49132E4FD849}" type="datetimeFigureOut">
              <a:rPr lang="en-US"/>
              <a:pPr>
                <a:defRPr/>
              </a:pPr>
              <a:t>5/7/2015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E0C012B-80D7-4D64-98B9-E6014BB20F45}" type="slidenum">
              <a:rPr lang="en-US"/>
              <a:pPr>
                <a:defRPr/>
              </a:pPr>
              <a:t>‹#›</a:t>
            </a:fld>
            <a:endParaRPr lang="en-US"/>
          </a:p>
        </p:txBody>
      </p:sp>
    </p:spTree>
    <p:extLst>
      <p:ext uri="{BB962C8B-B14F-4D97-AF65-F5344CB8AC3E}">
        <p14:creationId xmlns:p14="http://schemas.microsoft.com/office/powerpoint/2010/main" val="3575979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2C151-59A2-4F76-B815-4D8CF8DAB15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10</a:t>
            </a:fld>
            <a:endParaRPr lang="en-US"/>
          </a:p>
        </p:txBody>
      </p:sp>
    </p:spTree>
    <p:extLst>
      <p:ext uri="{BB962C8B-B14F-4D97-AF65-F5344CB8AC3E}">
        <p14:creationId xmlns:p14="http://schemas.microsoft.com/office/powerpoint/2010/main" val="49052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11</a:t>
            </a:fld>
            <a:endParaRPr lang="en-US"/>
          </a:p>
        </p:txBody>
      </p:sp>
    </p:spTree>
    <p:extLst>
      <p:ext uri="{BB962C8B-B14F-4D97-AF65-F5344CB8AC3E}">
        <p14:creationId xmlns:p14="http://schemas.microsoft.com/office/powerpoint/2010/main" val="49052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12</a:t>
            </a:fld>
            <a:endParaRPr lang="en-US"/>
          </a:p>
        </p:txBody>
      </p:sp>
    </p:spTree>
    <p:extLst>
      <p:ext uri="{BB962C8B-B14F-4D97-AF65-F5344CB8AC3E}">
        <p14:creationId xmlns:p14="http://schemas.microsoft.com/office/powerpoint/2010/main" val="49052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11517C-5F86-4656-B658-6B9CBBB054E2}"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2</a:t>
            </a:fld>
            <a:endParaRPr lang="en-US"/>
          </a:p>
        </p:txBody>
      </p:sp>
    </p:spTree>
    <p:extLst>
      <p:ext uri="{BB962C8B-B14F-4D97-AF65-F5344CB8AC3E}">
        <p14:creationId xmlns:p14="http://schemas.microsoft.com/office/powerpoint/2010/main" val="237375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3</a:t>
            </a:fld>
            <a:endParaRPr lang="en-US"/>
          </a:p>
        </p:txBody>
      </p:sp>
    </p:spTree>
    <p:extLst>
      <p:ext uri="{BB962C8B-B14F-4D97-AF65-F5344CB8AC3E}">
        <p14:creationId xmlns:p14="http://schemas.microsoft.com/office/powerpoint/2010/main" val="237375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4</a:t>
            </a:fld>
            <a:endParaRPr lang="en-US"/>
          </a:p>
        </p:txBody>
      </p:sp>
    </p:spTree>
    <p:extLst>
      <p:ext uri="{BB962C8B-B14F-4D97-AF65-F5344CB8AC3E}">
        <p14:creationId xmlns:p14="http://schemas.microsoft.com/office/powerpoint/2010/main" val="237375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5</a:t>
            </a:fld>
            <a:endParaRPr lang="en-US"/>
          </a:p>
        </p:txBody>
      </p:sp>
    </p:spTree>
    <p:extLst>
      <p:ext uri="{BB962C8B-B14F-4D97-AF65-F5344CB8AC3E}">
        <p14:creationId xmlns:p14="http://schemas.microsoft.com/office/powerpoint/2010/main" val="237375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2C151-59A2-4F76-B815-4D8CF8DAB15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7</a:t>
            </a:fld>
            <a:endParaRPr lang="en-US"/>
          </a:p>
        </p:txBody>
      </p:sp>
    </p:spTree>
    <p:extLst>
      <p:ext uri="{BB962C8B-B14F-4D97-AF65-F5344CB8AC3E}">
        <p14:creationId xmlns:p14="http://schemas.microsoft.com/office/powerpoint/2010/main" val="237375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8</a:t>
            </a:fld>
            <a:endParaRPr lang="en-US"/>
          </a:p>
        </p:txBody>
      </p:sp>
    </p:spTree>
    <p:extLst>
      <p:ext uri="{BB962C8B-B14F-4D97-AF65-F5344CB8AC3E}">
        <p14:creationId xmlns:p14="http://schemas.microsoft.com/office/powerpoint/2010/main" val="49052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0C012B-80D7-4D64-98B9-E6014BB20F45}" type="slidenum">
              <a:rPr lang="en-US" smtClean="0"/>
              <a:pPr>
                <a:defRPr/>
              </a:pPr>
              <a:t>9</a:t>
            </a:fld>
            <a:endParaRPr lang="en-US"/>
          </a:p>
        </p:txBody>
      </p:sp>
    </p:spTree>
    <p:extLst>
      <p:ext uri="{BB962C8B-B14F-4D97-AF65-F5344CB8AC3E}">
        <p14:creationId xmlns:p14="http://schemas.microsoft.com/office/powerpoint/2010/main" val="490527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428F325-053B-4AE2-888F-11318E0DF4BD}" type="datetime1">
              <a:rPr lang="en-US" smtClean="0"/>
              <a:pPr>
                <a:defRPr/>
              </a:pPr>
              <a:t>5/7/2015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0E521B2-80C4-41D9-807F-0F1A09C9F2F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7DBF9D1-A622-4ABC-8B4A-AEA82734F056}" type="datetime1">
              <a:rPr lang="en-US" smtClean="0"/>
              <a:pPr>
                <a:defRPr/>
              </a:pPr>
              <a:t>5/7/2015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AA901FE-DD47-4506-835A-1A298D2784C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C3CF39F-2ACA-4933-B6B0-0C37D4130532}" type="datetime1">
              <a:rPr lang="en-US" smtClean="0"/>
              <a:pPr>
                <a:defRPr/>
              </a:pPr>
              <a:t>5/7/2015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5FA334F-1053-4C3C-B415-EDB98C0B7E1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69D332C-C88A-44B5-8E65-8A633C25381E}" type="datetime1">
              <a:rPr lang="en-US" smtClean="0"/>
              <a:pPr>
                <a:defRPr/>
              </a:pPr>
              <a:t>5/7/2015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929246C-DE4C-4E7F-B14D-9895A9DC4E0C}"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7DC3900-74C2-487D-ADF6-73FC54E2A803}" type="datetime1">
              <a:rPr lang="en-US" smtClean="0"/>
              <a:pPr>
                <a:defRPr/>
              </a:pPr>
              <a:t>5/7/2015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4EBF195-0F90-4597-AFF7-ADDBDB17DE2A}"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0E03E17-0257-449E-803F-A8BC8C04552A}" type="datetime1">
              <a:rPr lang="en-US" smtClean="0"/>
              <a:pPr>
                <a:defRPr/>
              </a:pPr>
              <a:t>5/7/2015</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F928077-E30B-4161-A915-371B06696F0B}"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653DB0FE-1DE7-49F3-971C-9A248B2A8E32}" type="datetime1">
              <a:rPr lang="en-US" smtClean="0"/>
              <a:pPr>
                <a:defRPr/>
              </a:pPr>
              <a:t>5/7/2015</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EA143CC7-2D4D-4CD7-8CAA-D5E8859EEA7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64653109-69B4-4FB5-997D-A4140417914D}" type="datetime1">
              <a:rPr lang="en-US" smtClean="0"/>
              <a:pPr>
                <a:defRPr/>
              </a:pPr>
              <a:t>5/7/2015</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6CFA094-678F-484B-806D-821DED4DE799}"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12378FF3-E324-4BC5-A72D-5B90875B2897}" type="datetime1">
              <a:rPr lang="en-US" smtClean="0"/>
              <a:pPr>
                <a:defRPr/>
              </a:pPr>
              <a:t>5/7/2015</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B9C1371-0BE2-4F3E-8CA6-BEAE77C0250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F7A72F04-580D-4CE9-BE6C-B9426021FA16}" type="datetime1">
              <a:rPr lang="en-US" smtClean="0"/>
              <a:pPr>
                <a:defRPr/>
              </a:pPr>
              <a:t>5/7/2015</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C2675E0-C418-402F-93FC-26A7E29AF81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7914DEC7-1CE4-4608-8EDD-7DA99613E928}" type="datetime1">
              <a:rPr lang="en-US" smtClean="0"/>
              <a:pPr>
                <a:defRPr/>
              </a:pPr>
              <a:t>5/7/2015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05DAE35-B895-4745-BDDD-969816130E7D}"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6FA8670C-D56B-4A2E-B230-3DD6408AA7FB}" type="datetime1">
              <a:rPr lang="en-US" smtClean="0"/>
              <a:pPr>
                <a:defRPr/>
              </a:pPr>
              <a:t>5/7/2015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274874C-B245-4FDF-9C18-FDD7AE2213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7107" y="2819400"/>
            <a:ext cx="7848599" cy="1569660"/>
          </a:xfrm>
          <a:prstGeom prst="rect">
            <a:avLst/>
          </a:prstGeom>
        </p:spPr>
        <p:txBody>
          <a:bodyPr wrap="square">
            <a:spAutoFit/>
          </a:bodyPr>
          <a:lstStyle/>
          <a:p>
            <a:pPr algn="ctr" fontAlgn="auto">
              <a:lnSpc>
                <a:spcPct val="150000"/>
              </a:lnSpc>
              <a:spcBef>
                <a:spcPts val="0"/>
              </a:spcBef>
              <a:spcAft>
                <a:spcPts val="0"/>
              </a:spcAft>
              <a:defRPr/>
            </a:pPr>
            <a:r>
              <a:rPr lang="el-GR"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ΔΡΑΣΕΙΣ ΑΠΡΙΛΙΟΥ</a:t>
            </a:r>
            <a:r>
              <a:rPr lang="en-US"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2015</a:t>
            </a:r>
          </a:p>
          <a:p>
            <a:pPr algn="ctr" fontAlgn="auto">
              <a:lnSpc>
                <a:spcPct val="150000"/>
              </a:lnSpc>
              <a:spcBef>
                <a:spcPts val="0"/>
              </a:spcBef>
              <a:spcAft>
                <a:spcPts val="0"/>
              </a:spcAft>
              <a:defRPr/>
            </a:pPr>
            <a:r>
              <a:rPr lang="en-US"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ACTIONS</a:t>
            </a:r>
            <a:r>
              <a:rPr lang="en-US" sz="2400" b="1" dirty="0" smtClean="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APRIL 2015</a:t>
            </a:r>
            <a:endParaRPr lang="en-US" sz="2400" b="1" dirty="0" smtClean="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B6946694-2112-46B1-9650-15C2C48F587E}" type="slidenum">
              <a:rPr lang="en-US" smtClean="0">
                <a:latin typeface="Times New Roman" panose="02020603050405020304" pitchFamily="18" charset="0"/>
                <a:cs typeface="Times New Roman" panose="02020603050405020304" pitchFamily="18" charset="0"/>
              </a:rPr>
              <a:pPr>
                <a:defRPr/>
              </a:pPr>
              <a:t>1</a:t>
            </a:fld>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0" y="6604084"/>
            <a:ext cx="2743200" cy="253916"/>
          </a:xfrm>
          <a:prstGeom prst="rect">
            <a:avLst/>
          </a:prstGeom>
        </p:spPr>
        <p:txBody>
          <a:bodyPr wrap="square">
            <a:spAutoFit/>
          </a:bodyPr>
          <a:lstStyle/>
          <a:p>
            <a:pPr>
              <a:defRPr/>
            </a:pPr>
            <a:r>
              <a:rPr lang="en-US" sz="1050" dirty="0">
                <a:solidFill>
                  <a:schemeClr val="bg2">
                    <a:lumMod val="75000"/>
                  </a:schemeClr>
                </a:solidFill>
              </a:rPr>
              <a:t>Design and </a:t>
            </a:r>
            <a:r>
              <a:rPr lang="en-US" sz="1050" dirty="0" smtClean="0">
                <a:solidFill>
                  <a:schemeClr val="bg2">
                    <a:lumMod val="75000"/>
                  </a:schemeClr>
                </a:solidFill>
              </a:rPr>
              <a:t>Edit </a:t>
            </a:r>
            <a:r>
              <a:rPr lang="en-US" sz="1050" dirty="0">
                <a:solidFill>
                  <a:schemeClr val="bg2">
                    <a:lumMod val="75000"/>
                  </a:schemeClr>
                </a:solidFill>
              </a:rPr>
              <a:t>by </a:t>
            </a:r>
            <a:r>
              <a:rPr lang="en-US" sz="1050" dirty="0" smtClean="0">
                <a:solidFill>
                  <a:schemeClr val="bg2">
                    <a:lumMod val="75000"/>
                  </a:schemeClr>
                </a:solidFill>
              </a:rPr>
              <a:t>Peggy </a:t>
            </a:r>
            <a:r>
              <a:rPr lang="en-US" sz="1050" dirty="0" err="1" smtClean="0">
                <a:solidFill>
                  <a:schemeClr val="bg2">
                    <a:lumMod val="75000"/>
                  </a:schemeClr>
                </a:solidFill>
              </a:rPr>
              <a:t>Balekas</a:t>
            </a:r>
            <a:r>
              <a:rPr lang="en-US" sz="1050" dirty="0" smtClean="0">
                <a:solidFill>
                  <a:schemeClr val="bg2">
                    <a:lumMod val="75000"/>
                  </a:schemeClr>
                </a:solidFill>
              </a:rPr>
              <a:t> </a:t>
            </a:r>
            <a:r>
              <a:rPr lang="en-US" sz="1050" dirty="0" smtClean="0">
                <a:solidFill>
                  <a:schemeClr val="bg2">
                    <a:lumMod val="75000"/>
                  </a:schemeClr>
                </a:solidFill>
              </a:rPr>
              <a:t>05</a:t>
            </a:r>
            <a:r>
              <a:rPr lang="el-GR" sz="1050" dirty="0" smtClean="0">
                <a:solidFill>
                  <a:schemeClr val="bg2">
                    <a:lumMod val="75000"/>
                  </a:schemeClr>
                </a:solidFill>
              </a:rPr>
              <a:t>/</a:t>
            </a:r>
            <a:r>
              <a:rPr lang="en-US" sz="1050" dirty="0" smtClean="0">
                <a:solidFill>
                  <a:schemeClr val="bg2">
                    <a:lumMod val="75000"/>
                  </a:schemeClr>
                </a:solidFill>
              </a:rPr>
              <a:t>05</a:t>
            </a:r>
            <a:r>
              <a:rPr lang="el-GR" sz="1050" dirty="0" smtClean="0">
                <a:solidFill>
                  <a:schemeClr val="bg2">
                    <a:lumMod val="75000"/>
                  </a:schemeClr>
                </a:solidFill>
              </a:rPr>
              <a:t>/201</a:t>
            </a:r>
            <a:r>
              <a:rPr lang="en-US" sz="1050" dirty="0" smtClean="0">
                <a:solidFill>
                  <a:schemeClr val="bg2">
                    <a:lumMod val="75000"/>
                  </a:schemeClr>
                </a:solidFill>
              </a:rPr>
              <a:t>5</a:t>
            </a:r>
            <a:endParaRPr lang="en-US" sz="1050"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7820"/>
            <a:ext cx="1569310" cy="1554779"/>
          </a:xfrm>
          <a:prstGeom prst="rect">
            <a:avLst/>
          </a:prstGeom>
        </p:spPr>
      </p:pic>
      <p:sp>
        <p:nvSpPr>
          <p:cNvPr id="11" name="Rectangle 10"/>
          <p:cNvSpPr/>
          <p:nvPr/>
        </p:nvSpPr>
        <p:spPr>
          <a:xfrm>
            <a:off x="832451" y="1794891"/>
            <a:ext cx="7561646" cy="584775"/>
          </a:xfrm>
          <a:prstGeom prst="rect">
            <a:avLst/>
          </a:prstGeom>
        </p:spPr>
        <p:txBody>
          <a:bodyPr wrap="square">
            <a:spAutoFit/>
          </a:bodyPr>
          <a:lstStyle/>
          <a:p>
            <a:pPr algn="ctr" fontAlgn="auto">
              <a:spcBef>
                <a:spcPts val="0"/>
              </a:spcBef>
              <a:spcAft>
                <a:spcPts val="0"/>
              </a:spcAft>
              <a:defRPr/>
            </a:pPr>
            <a:r>
              <a:rPr lang="en-US"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‘MARIA TSAKOS’ FOUNDATION – </a:t>
            </a:r>
          </a:p>
          <a:p>
            <a:pPr algn="ctr" fontAlgn="auto">
              <a:spcBef>
                <a:spcPts val="0"/>
              </a:spcBef>
              <a:spcAft>
                <a:spcPts val="0"/>
              </a:spcAft>
              <a:defRPr/>
            </a:pPr>
            <a:r>
              <a:rPr lang="en-US"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 CENTER  OF MARITIME RESEARCH &amp; TRADITION</a:t>
            </a:r>
            <a:endParaRPr lang="en-US" sz="11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58947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29246C-DE4C-4E7F-B14D-9895A9DC4E0C}" type="slidenum">
              <a:rPr lang="en-US" smtClean="0"/>
              <a:pPr>
                <a:defRPr/>
              </a:pPr>
              <a:t>10</a:t>
            </a:fld>
            <a:endParaRPr lang="en-US"/>
          </a:p>
        </p:txBody>
      </p:sp>
      <p:sp>
        <p:nvSpPr>
          <p:cNvPr id="5" name="Rectangle 4"/>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7" y="81754"/>
            <a:ext cx="1228926" cy="1217547"/>
          </a:xfrm>
          <a:prstGeom prst="rect">
            <a:avLst/>
          </a:prstGeom>
        </p:spPr>
      </p:pic>
      <p:sp>
        <p:nvSpPr>
          <p:cNvPr id="7" name="Rectangle 6"/>
          <p:cNvSpPr/>
          <p:nvPr/>
        </p:nvSpPr>
        <p:spPr>
          <a:xfrm>
            <a:off x="838480" y="893268"/>
            <a:ext cx="6596955" cy="830997"/>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Τελετή Λήξης Διεθνούς Σχολικού Προγράμματος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r>
              <a:rPr lang="en-US" sz="1600" b="1" dirty="0" err="1" smtClean="0">
                <a:solidFill>
                  <a:schemeClr val="accent4">
                    <a:lumMod val="75000"/>
                  </a:schemeClr>
                </a:solidFill>
                <a:latin typeface="Times New Roman" panose="02020603050405020304" pitchFamily="18" charset="0"/>
                <a:cs typeface="Times New Roman" panose="02020603050405020304" pitchFamily="18" charset="0"/>
              </a:rPr>
              <a:t>WeCARE</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 </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Closing Ceremony for the International School </a:t>
            </a:r>
            <a:r>
              <a:rPr lang="en-US" sz="1600" b="1" dirty="0" err="1" smtClean="0">
                <a:solidFill>
                  <a:schemeClr val="accent4">
                    <a:lumMod val="75000"/>
                  </a:schemeClr>
                </a:solidFill>
                <a:latin typeface="Times New Roman" panose="02020603050405020304" pitchFamily="18" charset="0"/>
                <a:cs typeface="Times New Roman" panose="02020603050405020304" pitchFamily="18" charset="0"/>
              </a:rPr>
              <a:t>Programme</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1600" b="1" dirty="0" err="1" smtClean="0">
                <a:solidFill>
                  <a:schemeClr val="accent4">
                    <a:lumMod val="75000"/>
                  </a:schemeClr>
                </a:solidFill>
                <a:latin typeface="Times New Roman" panose="02020603050405020304" pitchFamily="18" charset="0"/>
                <a:cs typeface="Times New Roman" panose="02020603050405020304" pitchFamily="18" charset="0"/>
              </a:rPr>
              <a:t>WeCARE</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0</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5/0</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6</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7557" y="1724265"/>
            <a:ext cx="8826443" cy="2062103"/>
          </a:xfrm>
          <a:prstGeom prst="rect">
            <a:avLst/>
          </a:prstGeom>
        </p:spPr>
        <p:txBody>
          <a:bodyPr wrap="square">
            <a:spAutoFit/>
          </a:bodyPr>
          <a:lstStyle/>
          <a:p>
            <a:r>
              <a:rPr lang="el-GR" sz="1600" dirty="0" smtClean="0">
                <a:solidFill>
                  <a:prstClr val="black"/>
                </a:solidFill>
                <a:latin typeface="Arial" pitchFamily="34" charset="0"/>
                <a:cs typeface="Arial" pitchFamily="34" charset="0"/>
              </a:rPr>
              <a:t>Το Ίδρυμα «Μαρία Τσάκος» σε συνεργασία με την Α/θμια και Β/θμια Εκπαίδευση Χίου θα </a:t>
            </a:r>
            <a:r>
              <a:rPr lang="el-GR" sz="1600" dirty="0" smtClean="0">
                <a:solidFill>
                  <a:prstClr val="black"/>
                </a:solidFill>
                <a:latin typeface="Arial" pitchFamily="34" charset="0"/>
                <a:cs typeface="Arial" pitchFamily="34" charset="0"/>
              </a:rPr>
              <a:t>φιλοξενήσει </a:t>
            </a:r>
            <a:r>
              <a:rPr lang="el-GR" sz="1600" dirty="0" smtClean="0">
                <a:solidFill>
                  <a:prstClr val="black"/>
                </a:solidFill>
                <a:latin typeface="Arial" pitchFamily="34" charset="0"/>
                <a:cs typeface="Arial" pitchFamily="34" charset="0"/>
              </a:rPr>
              <a:t>την τελετή λήξης του σχολικού διεθνούς προγράμματος </a:t>
            </a:r>
            <a:r>
              <a:rPr lang="en-US" sz="1600" dirty="0" smtClean="0">
                <a:solidFill>
                  <a:prstClr val="black"/>
                </a:solidFill>
                <a:latin typeface="Arial" pitchFamily="34" charset="0"/>
                <a:cs typeface="Arial" pitchFamily="34" charset="0"/>
              </a:rPr>
              <a:t>“</a:t>
            </a:r>
            <a:r>
              <a:rPr lang="en-US" sz="1600" dirty="0" err="1" smtClean="0">
                <a:solidFill>
                  <a:prstClr val="black"/>
                </a:solidFill>
                <a:latin typeface="Arial" pitchFamily="34" charset="0"/>
                <a:cs typeface="Arial" pitchFamily="34" charset="0"/>
              </a:rPr>
              <a:t>WeCARE</a:t>
            </a:r>
            <a:r>
              <a:rPr lang="en-US" sz="1600" dirty="0" smtClean="0">
                <a:solidFill>
                  <a:prstClr val="black"/>
                </a:solidFill>
                <a:latin typeface="Arial" pitchFamily="34" charset="0"/>
                <a:cs typeface="Arial" pitchFamily="34" charset="0"/>
              </a:rPr>
              <a:t>”</a:t>
            </a:r>
            <a:r>
              <a:rPr lang="el-GR" sz="1600" dirty="0" smtClean="0">
                <a:solidFill>
                  <a:prstClr val="black"/>
                </a:solidFill>
                <a:latin typeface="Arial" pitchFamily="34" charset="0"/>
                <a:cs typeface="Arial" pitchFamily="34" charset="0"/>
              </a:rPr>
              <a:t>, στο οποίο συμμετείχαν 18 σχολεία, 40 εκπαιδευτικοί και πάνω από 600 μαθητές.</a:t>
            </a:r>
          </a:p>
          <a:p>
            <a:endParaRPr lang="el-GR" sz="1600" dirty="0">
              <a:solidFill>
                <a:prstClr val="black"/>
              </a:solidFill>
              <a:latin typeface="Arial" pitchFamily="34" charset="0"/>
              <a:cs typeface="Arial" pitchFamily="34" charset="0"/>
            </a:endParaRPr>
          </a:p>
          <a:p>
            <a:r>
              <a:rPr lang="el-GR" sz="1600" dirty="0" smtClean="0"/>
              <a:t>Πρόκειται για ένα εξ αποστάσεως </a:t>
            </a:r>
            <a:r>
              <a:rPr lang="el-GR" sz="1600" dirty="0"/>
              <a:t>πρόγραμμα </a:t>
            </a:r>
            <a:r>
              <a:rPr lang="el-GR" sz="1600" dirty="0" smtClean="0"/>
              <a:t>εξειδικευμένης </a:t>
            </a:r>
            <a:r>
              <a:rPr lang="el-GR" sz="1600" dirty="0" smtClean="0"/>
              <a:t>κατάρτισης εκπαιδευτικών </a:t>
            </a:r>
            <a:r>
              <a:rPr lang="el-GR" sz="1600" dirty="0"/>
              <a:t>και </a:t>
            </a:r>
            <a:r>
              <a:rPr lang="el-GR" sz="1600" dirty="0" smtClean="0"/>
              <a:t>παρέμβασης στην τάξη που στοχεύει στην προαγωγή του θετικού κλίματος και της ψυχικής ανεκτικότητας των μαθητών, την ενίσχυση του ομαδικού πνεύματος και την ανάπτυξη  διεθνούς δικτύου εκπαιδευτικών, ψυχολόγων </a:t>
            </a:r>
            <a:r>
              <a:rPr lang="el-GR" sz="1600" dirty="0"/>
              <a:t>και </a:t>
            </a:r>
            <a:r>
              <a:rPr lang="el-GR" sz="1600" dirty="0" smtClean="0"/>
              <a:t>μαθητών. </a:t>
            </a:r>
            <a:r>
              <a:rPr lang="el-GR" sz="1600" dirty="0" smtClean="0">
                <a:solidFill>
                  <a:prstClr val="black"/>
                </a:solidFill>
                <a:latin typeface="Arial" pitchFamily="34" charset="0"/>
                <a:cs typeface="Arial" pitchFamily="34" charset="0"/>
              </a:rPr>
              <a:t> </a:t>
            </a:r>
            <a:endParaRPr lang="el-GR" sz="1600" dirty="0">
              <a:solidFill>
                <a:prstClr val="black"/>
              </a:solidFill>
              <a:latin typeface="Arial" pitchFamily="34" charset="0"/>
              <a:cs typeface="Arial" pitchFamily="34" charset="0"/>
            </a:endParaRPr>
          </a:p>
        </p:txBody>
      </p:sp>
      <p:sp>
        <p:nvSpPr>
          <p:cNvPr id="12" name="Rectangle 11"/>
          <p:cNvSpPr/>
          <p:nvPr/>
        </p:nvSpPr>
        <p:spPr>
          <a:xfrm>
            <a:off x="2212502" y="3962400"/>
            <a:ext cx="6826505" cy="2554545"/>
          </a:xfrm>
          <a:prstGeom prst="rect">
            <a:avLst/>
          </a:prstGeom>
        </p:spPr>
        <p:txBody>
          <a:bodyPr wrap="square">
            <a:spAutoFit/>
          </a:bodyPr>
          <a:lstStyle/>
          <a:p>
            <a:r>
              <a:rPr lang="en-US" sz="1600" dirty="0" smtClean="0">
                <a:solidFill>
                  <a:prstClr val="black"/>
                </a:solidFill>
                <a:latin typeface="Arial" pitchFamily="34" charset="0"/>
                <a:cs typeface="Arial" pitchFamily="34" charset="0"/>
              </a:rPr>
              <a:t>The “Maria </a:t>
            </a:r>
            <a:r>
              <a:rPr lang="en-US" sz="1600" dirty="0" err="1" smtClean="0">
                <a:solidFill>
                  <a:prstClr val="black"/>
                </a:solidFill>
                <a:latin typeface="Arial" pitchFamily="34" charset="0"/>
                <a:cs typeface="Arial" pitchFamily="34" charset="0"/>
              </a:rPr>
              <a:t>Tsakos</a:t>
            </a:r>
            <a:r>
              <a:rPr lang="en-US" sz="1600" dirty="0" smtClean="0">
                <a:solidFill>
                  <a:prstClr val="black"/>
                </a:solidFill>
                <a:latin typeface="Arial" pitchFamily="34" charset="0"/>
                <a:cs typeface="Arial" pitchFamily="34" charset="0"/>
              </a:rPr>
              <a:t>” Foundation in cooperation with </a:t>
            </a:r>
            <a:r>
              <a:rPr lang="en-US" sz="1600" dirty="0" smtClean="0">
                <a:solidFill>
                  <a:prstClr val="black"/>
                </a:solidFill>
                <a:latin typeface="Arial" pitchFamily="34" charset="0"/>
                <a:cs typeface="Arial" pitchFamily="34" charset="0"/>
              </a:rPr>
              <a:t>the Directorates of the Primary and Secondary Education of Chios will be hosting the closing ceremony for the International School </a:t>
            </a:r>
            <a:r>
              <a:rPr lang="en-US" sz="1600" dirty="0" err="1" smtClean="0">
                <a:solidFill>
                  <a:prstClr val="black"/>
                </a:solidFill>
                <a:latin typeface="Arial" pitchFamily="34" charset="0"/>
                <a:cs typeface="Arial" pitchFamily="34" charset="0"/>
              </a:rPr>
              <a:t>Programme</a:t>
            </a:r>
            <a:r>
              <a:rPr lang="en-US" sz="1600" dirty="0" smtClean="0">
                <a:solidFill>
                  <a:prstClr val="black"/>
                </a:solidFill>
                <a:latin typeface="Arial" pitchFamily="34" charset="0"/>
                <a:cs typeface="Arial" pitchFamily="34" charset="0"/>
              </a:rPr>
              <a:t> “</a:t>
            </a:r>
            <a:r>
              <a:rPr lang="en-US" sz="1600" dirty="0" err="1" smtClean="0">
                <a:solidFill>
                  <a:prstClr val="black"/>
                </a:solidFill>
                <a:latin typeface="Arial" pitchFamily="34" charset="0"/>
                <a:cs typeface="Arial" pitchFamily="34" charset="0"/>
              </a:rPr>
              <a:t>WeCARE</a:t>
            </a:r>
            <a:r>
              <a:rPr lang="en-US" sz="1600" dirty="0" smtClean="0">
                <a:solidFill>
                  <a:prstClr val="black"/>
                </a:solidFill>
                <a:latin typeface="Arial" pitchFamily="34" charset="0"/>
                <a:cs typeface="Arial" pitchFamily="34" charset="0"/>
              </a:rPr>
              <a:t>”, in which 18 schools, 40 teachers and more than 600 pupils participated. </a:t>
            </a:r>
          </a:p>
          <a:p>
            <a:endParaRPr lang="en-US" sz="1600" dirty="0">
              <a:solidFill>
                <a:prstClr val="black"/>
              </a:solidFill>
              <a:latin typeface="Arial" pitchFamily="34" charset="0"/>
              <a:cs typeface="Arial" pitchFamily="34" charset="0"/>
            </a:endParaRPr>
          </a:p>
          <a:p>
            <a:r>
              <a:rPr lang="en-US" sz="1600" dirty="0">
                <a:solidFill>
                  <a:prstClr val="black"/>
                </a:solidFill>
                <a:latin typeface="Arial" pitchFamily="34" charset="0"/>
                <a:cs typeface="Arial" pitchFamily="34" charset="0"/>
              </a:rPr>
              <a:t>This is </a:t>
            </a:r>
            <a:r>
              <a:rPr lang="en-US" sz="1600" dirty="0" smtClean="0">
                <a:solidFill>
                  <a:prstClr val="black"/>
                </a:solidFill>
                <a:latin typeface="Arial" pitchFamily="34" charset="0"/>
                <a:cs typeface="Arial" pitchFamily="34" charset="0"/>
              </a:rPr>
              <a:t>a distance </a:t>
            </a:r>
            <a:r>
              <a:rPr lang="en-US" sz="1600" dirty="0">
                <a:solidFill>
                  <a:prstClr val="black"/>
                </a:solidFill>
                <a:latin typeface="Arial" pitchFamily="34" charset="0"/>
                <a:cs typeface="Arial" pitchFamily="34" charset="0"/>
              </a:rPr>
              <a:t>specialized training </a:t>
            </a:r>
            <a:r>
              <a:rPr lang="en-US" sz="1600" dirty="0" err="1" smtClean="0">
                <a:solidFill>
                  <a:prstClr val="black"/>
                </a:solidFill>
                <a:latin typeface="Arial" pitchFamily="34" charset="0"/>
                <a:cs typeface="Arial" pitchFamily="34" charset="0"/>
              </a:rPr>
              <a:t>programme</a:t>
            </a:r>
            <a:r>
              <a:rPr lang="en-US" sz="1600" dirty="0" smtClean="0">
                <a:solidFill>
                  <a:prstClr val="black"/>
                </a:solidFill>
                <a:latin typeface="Arial" pitchFamily="34" charset="0"/>
                <a:cs typeface="Arial" pitchFamily="34" charset="0"/>
              </a:rPr>
              <a:t> for teachers on </a:t>
            </a:r>
            <a:r>
              <a:rPr lang="en-US" sz="1600" dirty="0">
                <a:solidFill>
                  <a:prstClr val="black"/>
                </a:solidFill>
                <a:latin typeface="Arial" pitchFamily="34" charset="0"/>
                <a:cs typeface="Arial" pitchFamily="34" charset="0"/>
              </a:rPr>
              <a:t>classroom intervention </a:t>
            </a:r>
            <a:r>
              <a:rPr lang="en-US" sz="1600" dirty="0" smtClean="0">
                <a:solidFill>
                  <a:prstClr val="black"/>
                </a:solidFill>
                <a:latin typeface="Arial" pitchFamily="34" charset="0"/>
                <a:cs typeface="Arial" pitchFamily="34" charset="0"/>
              </a:rPr>
              <a:t>aiming </a:t>
            </a:r>
            <a:r>
              <a:rPr lang="en-US" sz="1600" dirty="0">
                <a:solidFill>
                  <a:prstClr val="black"/>
                </a:solidFill>
                <a:latin typeface="Arial" pitchFamily="34" charset="0"/>
                <a:cs typeface="Arial" pitchFamily="34" charset="0"/>
              </a:rPr>
              <a:t>at </a:t>
            </a:r>
            <a:r>
              <a:rPr lang="en-US" sz="1600" dirty="0" smtClean="0">
                <a:solidFill>
                  <a:prstClr val="black"/>
                </a:solidFill>
                <a:latin typeface="Arial" pitchFamily="34" charset="0"/>
                <a:cs typeface="Arial" pitchFamily="34" charset="0"/>
              </a:rPr>
              <a:t>the promotion of a positive school atmosphere </a:t>
            </a:r>
            <a:r>
              <a:rPr lang="en-US" sz="1600" dirty="0">
                <a:solidFill>
                  <a:prstClr val="black"/>
                </a:solidFill>
                <a:latin typeface="Arial" pitchFamily="34" charset="0"/>
                <a:cs typeface="Arial" pitchFamily="34" charset="0"/>
              </a:rPr>
              <a:t>and mental tolerance of students</a:t>
            </a:r>
            <a:r>
              <a:rPr lang="en-US" sz="1600" dirty="0" smtClean="0">
                <a:solidFill>
                  <a:prstClr val="black"/>
                </a:solidFill>
                <a:latin typeface="Arial" pitchFamily="34" charset="0"/>
                <a:cs typeface="Arial" pitchFamily="34" charset="0"/>
              </a:rPr>
              <a:t>, the empowering of </a:t>
            </a:r>
            <a:r>
              <a:rPr lang="en-US" sz="1600" dirty="0">
                <a:solidFill>
                  <a:prstClr val="black"/>
                </a:solidFill>
                <a:latin typeface="Arial" pitchFamily="34" charset="0"/>
                <a:cs typeface="Arial" pitchFamily="34" charset="0"/>
              </a:rPr>
              <a:t>the team spirit and the development of </a:t>
            </a:r>
            <a:r>
              <a:rPr lang="en-US" sz="1600" dirty="0" smtClean="0">
                <a:solidFill>
                  <a:prstClr val="black"/>
                </a:solidFill>
                <a:latin typeface="Arial" pitchFamily="34" charset="0"/>
                <a:cs typeface="Arial" pitchFamily="34" charset="0"/>
              </a:rPr>
              <a:t>an international network among teachers, psychologists </a:t>
            </a:r>
            <a:r>
              <a:rPr lang="en-US" sz="1600" dirty="0">
                <a:solidFill>
                  <a:prstClr val="black"/>
                </a:solidFill>
                <a:latin typeface="Arial" pitchFamily="34" charset="0"/>
                <a:cs typeface="Arial" pitchFamily="34" charset="0"/>
              </a:rPr>
              <a:t>and students.</a:t>
            </a:r>
            <a:endParaRPr lang="en-US" sz="1600" dirty="0">
              <a:solidFill>
                <a:prstClr val="black"/>
              </a:solidFill>
              <a:latin typeface="Arial" pitchFamily="34" charset="0"/>
              <a:cs typeface="Arial" pitchFamily="34" charset="0"/>
            </a:endParaRPr>
          </a:p>
        </p:txBody>
      </p:sp>
      <p:cxnSp>
        <p:nvCxnSpPr>
          <p:cNvPr id="13" name="Straight Connector 12"/>
          <p:cNvCxnSpPr/>
          <p:nvPr/>
        </p:nvCxnSpPr>
        <p:spPr>
          <a:xfrm>
            <a:off x="4090205" y="3860545"/>
            <a:ext cx="3071098"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255" y="81753"/>
            <a:ext cx="1653888" cy="159551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6" name="Oval 15"/>
          <p:cNvSpPr/>
          <p:nvPr/>
        </p:nvSpPr>
        <p:spPr>
          <a:xfrm>
            <a:off x="8534400" y="578854"/>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852" y="6596340"/>
            <a:ext cx="4114800" cy="261610"/>
          </a:xfrm>
          <a:prstGeom prst="rect">
            <a:avLst/>
          </a:prstGeom>
        </p:spPr>
        <p:txBody>
          <a:bodyPr wrap="square">
            <a:spAutoFit/>
          </a:bodyPr>
          <a:lstStyle/>
          <a:p>
            <a:pPr>
              <a:defRPr/>
            </a:pPr>
            <a:r>
              <a:rPr lang="en-US" sz="1100" dirty="0">
                <a:solidFill>
                  <a:schemeClr val="bg1">
                    <a:lumMod val="75000"/>
                  </a:schemeClr>
                </a:solidFill>
              </a:rPr>
              <a:t>Design and </a:t>
            </a:r>
            <a:r>
              <a:rPr lang="en-US" sz="1100" dirty="0" smtClean="0">
                <a:solidFill>
                  <a:schemeClr val="bg1">
                    <a:lumMod val="75000"/>
                  </a:schemeClr>
                </a:solidFill>
              </a:rPr>
              <a:t>Edit by Peggy </a:t>
            </a:r>
            <a:r>
              <a:rPr lang="en-US" sz="1100" dirty="0" err="1" smtClean="0">
                <a:solidFill>
                  <a:schemeClr val="bg1">
                    <a:lumMod val="75000"/>
                  </a:schemeClr>
                </a:solidFill>
              </a:rPr>
              <a:t>Balekas</a:t>
            </a:r>
            <a:r>
              <a:rPr lang="en-US" sz="1100" dirty="0" smtClean="0">
                <a:solidFill>
                  <a:schemeClr val="bg1">
                    <a:lumMod val="75000"/>
                  </a:schemeClr>
                </a:solidFill>
              </a:rPr>
              <a:t> </a:t>
            </a:r>
            <a:r>
              <a:rPr lang="en-US" sz="1100" dirty="0" smtClean="0">
                <a:solidFill>
                  <a:schemeClr val="bg1">
                    <a:lumMod val="75000"/>
                  </a:schemeClr>
                </a:solidFill>
              </a:rPr>
              <a:t>05/05/</a:t>
            </a:r>
            <a:r>
              <a:rPr lang="el-GR" sz="1100" dirty="0" smtClean="0">
                <a:solidFill>
                  <a:schemeClr val="bg1">
                    <a:lumMod val="75000"/>
                  </a:schemeClr>
                </a:solidFill>
              </a:rPr>
              <a:t>2015</a:t>
            </a:r>
            <a:endParaRPr lang="en-US" sz="1100" dirty="0">
              <a:solidFill>
                <a:schemeClr val="bg1">
                  <a:lumMod val="75000"/>
                </a:schemeClr>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59" y="4043684"/>
            <a:ext cx="2044643" cy="1949099"/>
          </a:xfrm>
          <a:prstGeom prst="rect">
            <a:avLst/>
          </a:prstGeom>
        </p:spPr>
      </p:pic>
    </p:spTree>
    <p:extLst>
      <p:ext uri="{BB962C8B-B14F-4D97-AF65-F5344CB8AC3E}">
        <p14:creationId xmlns:p14="http://schemas.microsoft.com/office/powerpoint/2010/main" val="282052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29246C-DE4C-4E7F-B14D-9895A9DC4E0C}" type="slidenum">
              <a:rPr lang="en-US" smtClean="0"/>
              <a:pPr>
                <a:defRPr/>
              </a:pPr>
              <a:t>11</a:t>
            </a:fld>
            <a:endParaRPr lang="en-US"/>
          </a:p>
        </p:txBody>
      </p:sp>
      <p:sp>
        <p:nvSpPr>
          <p:cNvPr id="5" name="Rectangle 4"/>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sp>
        <p:nvSpPr>
          <p:cNvPr id="7" name="Rectangle 6"/>
          <p:cNvSpPr/>
          <p:nvPr/>
        </p:nvSpPr>
        <p:spPr>
          <a:xfrm>
            <a:off x="1143000" y="761990"/>
            <a:ext cx="6450443" cy="830997"/>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Τελετή Λήξης Σχολικής Χρονιάς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2014-2015 </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στο «Σπίτι της Μαρίας» – </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Closing Ceremony for the School Year 2014-2015 at “Maria’s Home” </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(13/0</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6</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244091" y="2362200"/>
            <a:ext cx="4899909" cy="1569660"/>
          </a:xfrm>
          <a:prstGeom prst="rect">
            <a:avLst/>
          </a:prstGeom>
        </p:spPr>
        <p:txBody>
          <a:bodyPr wrap="square">
            <a:spAutoFit/>
          </a:bodyPr>
          <a:lstStyle/>
          <a:p>
            <a:r>
              <a:rPr lang="el-GR" sz="1600" dirty="0" smtClean="0">
                <a:solidFill>
                  <a:prstClr val="black"/>
                </a:solidFill>
                <a:latin typeface="Arial" pitchFamily="34" charset="0"/>
                <a:cs typeface="Arial" pitchFamily="34" charset="0"/>
              </a:rPr>
              <a:t>Ολοκληρώνεται επιτυχώς η δεύτερη σχολική χρονιά στο «Σπίτι της Μαρίας-Στέγη Παιδείας και Πολιτισμού». Η τελετή λήξης θα περιλαμβάνει ευχαριστήριες ομιλίες από μαθητές και γονείς, απονομή επαίνων και κεράσματα, ενώ θα μεταδίδεται ζωντανά μέσω διαδικτύου. </a:t>
            </a:r>
            <a:endParaRPr lang="el-GR" sz="1600" dirty="0">
              <a:solidFill>
                <a:prstClr val="black"/>
              </a:solidFill>
              <a:latin typeface="Arial" pitchFamily="34" charset="0"/>
              <a:cs typeface="Arial" pitchFamily="34" charset="0"/>
            </a:endParaRPr>
          </a:p>
        </p:txBody>
      </p:sp>
      <p:sp>
        <p:nvSpPr>
          <p:cNvPr id="12" name="Rectangle 11"/>
          <p:cNvSpPr/>
          <p:nvPr/>
        </p:nvSpPr>
        <p:spPr>
          <a:xfrm>
            <a:off x="4368220" y="4572000"/>
            <a:ext cx="4720825" cy="1815882"/>
          </a:xfrm>
          <a:prstGeom prst="rect">
            <a:avLst/>
          </a:prstGeom>
        </p:spPr>
        <p:txBody>
          <a:bodyPr wrap="square">
            <a:spAutoFit/>
          </a:bodyPr>
          <a:lstStyle/>
          <a:p>
            <a:r>
              <a:rPr lang="en-US" sz="1600" dirty="0" smtClean="0">
                <a:solidFill>
                  <a:prstClr val="black"/>
                </a:solidFill>
                <a:latin typeface="Arial" pitchFamily="34" charset="0"/>
                <a:cs typeface="Arial" pitchFamily="34" charset="0"/>
              </a:rPr>
              <a:t>The second school year at “Maria’s Home-Education and Culture Campus” successfully comes to an end. The closing ceremony will be broadcasted live through the Internet while boarders and their parents will be delivering speeches, praises will be given and special treats will be offered to the guests.</a:t>
            </a:r>
            <a:endParaRPr lang="en-US" sz="1600" dirty="0">
              <a:solidFill>
                <a:prstClr val="black"/>
              </a:solidFill>
              <a:latin typeface="Arial" pitchFamily="34" charset="0"/>
              <a:cs typeface="Arial" pitchFamily="34" charset="0"/>
            </a:endParaRPr>
          </a:p>
        </p:txBody>
      </p:sp>
      <p:cxnSp>
        <p:nvCxnSpPr>
          <p:cNvPr id="13" name="Straight Connector 12"/>
          <p:cNvCxnSpPr/>
          <p:nvPr/>
        </p:nvCxnSpPr>
        <p:spPr>
          <a:xfrm>
            <a:off x="4927622" y="4264073"/>
            <a:ext cx="3071098"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255" y="81753"/>
            <a:ext cx="1653888" cy="159551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6" name="Oval 15"/>
          <p:cNvSpPr/>
          <p:nvPr/>
        </p:nvSpPr>
        <p:spPr>
          <a:xfrm>
            <a:off x="8763000" y="767836"/>
            <a:ext cx="277143"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852" y="6596390"/>
            <a:ext cx="4114800" cy="261610"/>
          </a:xfrm>
          <a:prstGeom prst="rect">
            <a:avLst/>
          </a:prstGeom>
        </p:spPr>
        <p:txBody>
          <a:bodyPr wrap="square">
            <a:spAutoFit/>
          </a:bodyPr>
          <a:lstStyle/>
          <a:p>
            <a:pPr>
              <a:defRPr/>
            </a:pPr>
            <a:r>
              <a:rPr lang="en-US" sz="1100" dirty="0">
                <a:solidFill>
                  <a:schemeClr val="bg1">
                    <a:lumMod val="75000"/>
                  </a:schemeClr>
                </a:solidFill>
              </a:rPr>
              <a:t>Design and </a:t>
            </a:r>
            <a:r>
              <a:rPr lang="en-US" sz="1100" dirty="0" smtClean="0">
                <a:solidFill>
                  <a:schemeClr val="bg1">
                    <a:lumMod val="75000"/>
                  </a:schemeClr>
                </a:solidFill>
              </a:rPr>
              <a:t>Edit by Peggy </a:t>
            </a:r>
            <a:r>
              <a:rPr lang="en-US" sz="1100" dirty="0" err="1" smtClean="0">
                <a:solidFill>
                  <a:schemeClr val="bg1">
                    <a:lumMod val="75000"/>
                  </a:schemeClr>
                </a:solidFill>
              </a:rPr>
              <a:t>Balekas</a:t>
            </a:r>
            <a:r>
              <a:rPr lang="en-US" sz="1100" dirty="0" smtClean="0">
                <a:solidFill>
                  <a:schemeClr val="bg1">
                    <a:lumMod val="75000"/>
                  </a:schemeClr>
                </a:solidFill>
              </a:rPr>
              <a:t> </a:t>
            </a:r>
            <a:r>
              <a:rPr lang="en-US" sz="1100" dirty="0" smtClean="0">
                <a:solidFill>
                  <a:schemeClr val="bg1">
                    <a:lumMod val="75000"/>
                  </a:schemeClr>
                </a:solidFill>
              </a:rPr>
              <a:t>05/05/</a:t>
            </a:r>
            <a:r>
              <a:rPr lang="el-GR" sz="1100" dirty="0" smtClean="0">
                <a:solidFill>
                  <a:schemeClr val="bg1">
                    <a:lumMod val="75000"/>
                  </a:schemeClr>
                </a:solidFill>
              </a:rPr>
              <a:t>2015</a:t>
            </a:r>
            <a:endParaRPr lang="en-US" sz="1100" dirty="0">
              <a:solidFill>
                <a:schemeClr val="bg1">
                  <a:lumMod val="75000"/>
                </a:schemeClr>
              </a:solidFill>
            </a:endParaRPr>
          </a:p>
        </p:txBody>
      </p:sp>
      <p:sp>
        <p:nvSpPr>
          <p:cNvPr id="14" name="TextBox 13"/>
          <p:cNvSpPr txBox="1"/>
          <p:nvPr/>
        </p:nvSpPr>
        <p:spPr>
          <a:xfrm rot="21246563">
            <a:off x="4942925" y="1691430"/>
            <a:ext cx="1980029" cy="400110"/>
          </a:xfrm>
          <a:prstGeom prst="rect">
            <a:avLst/>
          </a:prstGeom>
          <a:noFill/>
        </p:spPr>
        <p:txBody>
          <a:bodyPr wrap="none">
            <a:spAutoFit/>
          </a:bodyPr>
          <a:lstStyle/>
          <a:p>
            <a:pPr fontAlgn="auto">
              <a:spcBef>
                <a:spcPts val="0"/>
              </a:spcBef>
              <a:spcAft>
                <a:spcPts val="0"/>
              </a:spcAft>
              <a:defRPr/>
            </a:pPr>
            <a:r>
              <a:rPr lang="en-US" sz="2000" i="1" u="sng" dirty="0" smtClean="0">
                <a:solidFill>
                  <a:srgbClr val="FF0000"/>
                </a:solidFill>
                <a:effectLst>
                  <a:outerShdw blurRad="38100" dist="38100" dir="2700000" algn="tl">
                    <a:srgbClr val="000000">
                      <a:alpha val="43137"/>
                    </a:srgbClr>
                  </a:outerShdw>
                </a:effectLst>
                <a:latin typeface="Monotype Corsiva" pitchFamily="66" charset="0"/>
              </a:rPr>
              <a:t>Towards Excellency</a:t>
            </a:r>
            <a:endParaRPr lang="el-GR" sz="2000" i="1" u="sng" dirty="0">
              <a:solidFill>
                <a:srgbClr val="FF0000"/>
              </a:solidFill>
              <a:effectLst>
                <a:outerShdw blurRad="38100" dist="38100" dir="2700000" algn="tl">
                  <a:srgbClr val="000000">
                    <a:alpha val="43137"/>
                  </a:srgbClr>
                </a:outerShdw>
              </a:effectLst>
              <a:latin typeface="Monotype Corsiva" pitchFamily="66"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7" y="2538484"/>
            <a:ext cx="4139630" cy="34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90"/>
            <a:ext cx="1295400" cy="1406612"/>
          </a:xfrm>
          <a:prstGeom prst="rect">
            <a:avLst/>
          </a:prstGeom>
        </p:spPr>
      </p:pic>
    </p:spTree>
    <p:extLst>
      <p:ext uri="{BB962C8B-B14F-4D97-AF65-F5344CB8AC3E}">
        <p14:creationId xmlns:p14="http://schemas.microsoft.com/office/powerpoint/2010/main" val="142114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29246C-DE4C-4E7F-B14D-9895A9DC4E0C}" type="slidenum">
              <a:rPr lang="en-US" smtClean="0"/>
              <a:pPr>
                <a:defRPr/>
              </a:pPr>
              <a:t>12</a:t>
            </a:fld>
            <a:endParaRPr lang="en-US"/>
          </a:p>
        </p:txBody>
      </p:sp>
      <p:sp>
        <p:nvSpPr>
          <p:cNvPr id="5" name="Rectangle 4"/>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52" y="81754"/>
            <a:ext cx="1228926" cy="1217547"/>
          </a:xfrm>
          <a:prstGeom prst="rect">
            <a:avLst/>
          </a:prstGeom>
        </p:spPr>
      </p:pic>
      <p:sp>
        <p:nvSpPr>
          <p:cNvPr id="7" name="Rectangle 6"/>
          <p:cNvSpPr/>
          <p:nvPr/>
        </p:nvSpPr>
        <p:spPr>
          <a:xfrm>
            <a:off x="1371600" y="748015"/>
            <a:ext cx="6014655" cy="584775"/>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Εορτασμός Ναυτικής Εβδομάδας –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Celebrating Maritime Week</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2</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-29/0</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6</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1257" y="1641472"/>
            <a:ext cx="5970078" cy="2246769"/>
          </a:xfrm>
          <a:prstGeom prst="rect">
            <a:avLst/>
          </a:prstGeom>
        </p:spPr>
        <p:txBody>
          <a:bodyPr wrap="square">
            <a:spAutoFit/>
          </a:bodyPr>
          <a:lstStyle/>
          <a:p>
            <a:r>
              <a:rPr lang="el-GR" sz="1400" dirty="0" smtClean="0">
                <a:solidFill>
                  <a:prstClr val="black"/>
                </a:solidFill>
                <a:latin typeface="Arial" pitchFamily="34" charset="0"/>
                <a:cs typeface="Arial" pitchFamily="34" charset="0"/>
              </a:rPr>
              <a:t>Το Ίδρυμα θα </a:t>
            </a:r>
            <a:r>
              <a:rPr lang="el-GR" sz="1400" dirty="0">
                <a:solidFill>
                  <a:prstClr val="black"/>
                </a:solidFill>
                <a:latin typeface="Arial" pitchFamily="34" charset="0"/>
                <a:cs typeface="Arial" pitchFamily="34" charset="0"/>
              </a:rPr>
              <a:t>ε</a:t>
            </a:r>
            <a:r>
              <a:rPr lang="el-GR" sz="1400" dirty="0" smtClean="0">
                <a:solidFill>
                  <a:prstClr val="black"/>
                </a:solidFill>
                <a:latin typeface="Arial" pitchFamily="34" charset="0"/>
                <a:cs typeface="Arial" pitchFamily="34" charset="0"/>
              </a:rPr>
              <a:t>ορτάσει φέτος την Ναυτική Εβδομάδα, πραγματοποιώντας διάφορες εκδηλώσεις, όπως</a:t>
            </a:r>
            <a:r>
              <a:rPr lang="en-US" sz="1400" dirty="0" smtClean="0">
                <a:solidFill>
                  <a:prstClr val="black"/>
                </a:solidFill>
                <a:latin typeface="Arial" pitchFamily="34" charset="0"/>
                <a:cs typeface="Arial" pitchFamily="34" charset="0"/>
              </a:rPr>
              <a:t>:</a:t>
            </a:r>
            <a:endParaRPr lang="el-GR" sz="1400" dirty="0" smtClean="0">
              <a:solidFill>
                <a:prstClr val="black"/>
              </a:solidFill>
              <a:latin typeface="Arial" pitchFamily="34" charset="0"/>
              <a:cs typeface="Arial" pitchFamily="34" charset="0"/>
            </a:endParaRPr>
          </a:p>
          <a:p>
            <a:pPr marL="341313" indent="-163513">
              <a:buFont typeface="Arial" pitchFamily="34" charset="0"/>
              <a:buChar char="•"/>
            </a:pPr>
            <a:r>
              <a:rPr lang="el-GR" sz="1400" dirty="0" smtClean="0">
                <a:solidFill>
                  <a:prstClr val="black"/>
                </a:solidFill>
                <a:latin typeface="Arial" pitchFamily="34" charset="0"/>
                <a:cs typeface="Arial" pitchFamily="34" charset="0"/>
              </a:rPr>
              <a:t>Έκθεση Μπάμπη Κοιλιάρη με θέμα τη Ναυτιλία (22-29/06/2015)</a:t>
            </a:r>
          </a:p>
          <a:p>
            <a:pPr marL="341313" indent="-163513">
              <a:buFont typeface="Arial" pitchFamily="34" charset="0"/>
              <a:buChar char="•"/>
            </a:pPr>
            <a:r>
              <a:rPr lang="el-GR" sz="1400" dirty="0" smtClean="0">
                <a:solidFill>
                  <a:prstClr val="black"/>
                </a:solidFill>
                <a:latin typeface="Arial" pitchFamily="34" charset="0"/>
                <a:cs typeface="Arial" pitchFamily="34" charset="0"/>
              </a:rPr>
              <a:t>Φιλοξενία Ευρωπαϊκού Συνεδρίου </a:t>
            </a:r>
            <a:r>
              <a:rPr lang="en-US" sz="1400" dirty="0" smtClean="0">
                <a:solidFill>
                  <a:prstClr val="black"/>
                </a:solidFill>
                <a:latin typeface="Arial" pitchFamily="34" charset="0"/>
                <a:cs typeface="Arial" pitchFamily="34" charset="0"/>
              </a:rPr>
              <a:t>ECONSHIP2015</a:t>
            </a:r>
            <a:r>
              <a:rPr lang="el-GR" sz="1400" dirty="0" smtClean="0">
                <a:solidFill>
                  <a:prstClr val="black"/>
                </a:solidFill>
                <a:latin typeface="Arial" pitchFamily="34" charset="0"/>
                <a:cs typeface="Arial" pitchFamily="34" charset="0"/>
              </a:rPr>
              <a:t> (24-26/06/2015)</a:t>
            </a:r>
          </a:p>
          <a:p>
            <a:pPr marL="341313" indent="-163513">
              <a:buFont typeface="Arial" pitchFamily="34" charset="0"/>
              <a:buChar char="•"/>
            </a:pPr>
            <a:r>
              <a:rPr lang="el-GR" sz="1400" dirty="0" smtClean="0">
                <a:solidFill>
                  <a:prstClr val="black"/>
                </a:solidFill>
                <a:latin typeface="Arial" pitchFamily="34" charset="0"/>
                <a:cs typeface="Arial" pitchFamily="34" charset="0"/>
              </a:rPr>
              <a:t>Ομιλία Καπτ. Κώστα Φράγκου με θέμα «Η Γυναίκα του Ναυτικού», με συνοδεία μουσικών μελωδιών από τον ναυτικό </a:t>
            </a:r>
            <a:r>
              <a:rPr lang="en-US" sz="1400" dirty="0" smtClean="0">
                <a:solidFill>
                  <a:prstClr val="black"/>
                </a:solidFill>
                <a:latin typeface="Arial" pitchFamily="34" charset="0"/>
                <a:cs typeface="Arial" pitchFamily="34" charset="0"/>
              </a:rPr>
              <a:t> </a:t>
            </a:r>
            <a:r>
              <a:rPr lang="el-GR" sz="1400" dirty="0" smtClean="0">
                <a:solidFill>
                  <a:prstClr val="black"/>
                </a:solidFill>
                <a:latin typeface="Arial" pitchFamily="34" charset="0"/>
                <a:cs typeface="Arial" pitchFamily="34" charset="0"/>
              </a:rPr>
              <a:t>Αντώνη Μωραϊτάκη και απαγγελία θαλασσινών ποιημάτων του Ν. Καββαδία (24/06/2015)</a:t>
            </a:r>
          </a:p>
          <a:p>
            <a:pPr marL="341313" indent="-163513">
              <a:buFont typeface="Arial" pitchFamily="34" charset="0"/>
              <a:buChar char="•"/>
            </a:pPr>
            <a:r>
              <a:rPr lang="el-GR" sz="1400" dirty="0" smtClean="0">
                <a:solidFill>
                  <a:prstClr val="black"/>
                </a:solidFill>
                <a:latin typeface="Arial" pitchFamily="34" charset="0"/>
                <a:cs typeface="Arial" pitchFamily="34" charset="0"/>
              </a:rPr>
              <a:t>Διάλεξη Καθ</a:t>
            </a:r>
            <a:r>
              <a:rPr lang="el-GR" sz="1400" dirty="0">
                <a:solidFill>
                  <a:prstClr val="black"/>
                </a:solidFill>
                <a:latin typeface="Arial" pitchFamily="34" charset="0"/>
                <a:cs typeface="Arial" pitchFamily="34" charset="0"/>
              </a:rPr>
              <a:t>. Τζελίνας Χαρλαύτη με θέμα </a:t>
            </a:r>
            <a:r>
              <a:rPr lang="el-GR" sz="1400" dirty="0" smtClean="0">
                <a:solidFill>
                  <a:prstClr val="black"/>
                </a:solidFill>
                <a:latin typeface="Arial" pitchFamily="34" charset="0"/>
                <a:cs typeface="Arial" pitchFamily="34" charset="0"/>
              </a:rPr>
              <a:t>«Η Ναυτιλία των Ελλήνων στο ΒΑ</a:t>
            </a:r>
            <a:r>
              <a:rPr lang="en-US" sz="1400" dirty="0" smtClean="0">
                <a:solidFill>
                  <a:prstClr val="black"/>
                </a:solidFill>
                <a:latin typeface="Arial" pitchFamily="34" charset="0"/>
                <a:cs typeface="Arial" pitchFamily="34" charset="0"/>
              </a:rPr>
              <a:t> </a:t>
            </a:r>
            <a:r>
              <a:rPr lang="el-GR" sz="1400" dirty="0" smtClean="0">
                <a:solidFill>
                  <a:prstClr val="black"/>
                </a:solidFill>
                <a:latin typeface="Arial" pitchFamily="34" charset="0"/>
                <a:cs typeface="Arial" pitchFamily="34" charset="0"/>
              </a:rPr>
              <a:t> Αιγαίο πριν την Επανάσταση»</a:t>
            </a:r>
            <a:r>
              <a:rPr lang="en-US" sz="1400" dirty="0" smtClean="0">
                <a:solidFill>
                  <a:prstClr val="black"/>
                </a:solidFill>
                <a:latin typeface="Arial" pitchFamily="34" charset="0"/>
                <a:cs typeface="Arial" pitchFamily="34" charset="0"/>
              </a:rPr>
              <a:t> </a:t>
            </a:r>
            <a:r>
              <a:rPr lang="el-GR" sz="1400" dirty="0" smtClean="0">
                <a:solidFill>
                  <a:prstClr val="black"/>
                </a:solidFill>
                <a:latin typeface="Arial" pitchFamily="34" charset="0"/>
                <a:cs typeface="Arial" pitchFamily="34" charset="0"/>
              </a:rPr>
              <a:t>(</a:t>
            </a:r>
            <a:r>
              <a:rPr lang="el-GR" sz="1400" dirty="0">
                <a:solidFill>
                  <a:prstClr val="black"/>
                </a:solidFill>
                <a:latin typeface="Arial" pitchFamily="34" charset="0"/>
                <a:cs typeface="Arial" pitchFamily="34" charset="0"/>
              </a:rPr>
              <a:t>25/06/2015</a:t>
            </a:r>
            <a:r>
              <a:rPr lang="el-GR" sz="1400" dirty="0" smtClean="0">
                <a:solidFill>
                  <a:prstClr val="black"/>
                </a:solidFill>
                <a:latin typeface="Arial" pitchFamily="34" charset="0"/>
                <a:cs typeface="Arial" pitchFamily="34" charset="0"/>
              </a:rPr>
              <a:t>)</a:t>
            </a:r>
          </a:p>
          <a:p>
            <a:pPr marL="341313" indent="-163513">
              <a:buFont typeface="Arial" pitchFamily="34" charset="0"/>
              <a:buChar char="•"/>
            </a:pPr>
            <a:r>
              <a:rPr lang="el-GR" sz="1400" dirty="0" smtClean="0">
                <a:solidFill>
                  <a:prstClr val="black"/>
                </a:solidFill>
                <a:latin typeface="Arial" pitchFamily="34" charset="0"/>
                <a:cs typeface="Arial" pitchFamily="34" charset="0"/>
              </a:rPr>
              <a:t>Λαμπαδοφορίες στο λιμάνι </a:t>
            </a:r>
            <a:r>
              <a:rPr lang="el-GR" sz="1400" dirty="0">
                <a:solidFill>
                  <a:prstClr val="black"/>
                </a:solidFill>
                <a:latin typeface="Arial" pitchFamily="34" charset="0"/>
                <a:cs typeface="Arial" pitchFamily="34" charset="0"/>
              </a:rPr>
              <a:t>των </a:t>
            </a:r>
            <a:r>
              <a:rPr lang="el-GR" sz="1400" dirty="0" smtClean="0">
                <a:solidFill>
                  <a:prstClr val="black"/>
                </a:solidFill>
                <a:latin typeface="Arial" pitchFamily="34" charset="0"/>
                <a:cs typeface="Arial" pitchFamily="34" charset="0"/>
              </a:rPr>
              <a:t>Καρδαμύλων(</a:t>
            </a:r>
            <a:r>
              <a:rPr lang="en-US" sz="1400" dirty="0" smtClean="0">
                <a:solidFill>
                  <a:prstClr val="black"/>
                </a:solidFill>
                <a:latin typeface="Arial" pitchFamily="34" charset="0"/>
                <a:cs typeface="Arial" pitchFamily="34" charset="0"/>
              </a:rPr>
              <a:t> </a:t>
            </a:r>
            <a:r>
              <a:rPr lang="el-GR" sz="1400" dirty="0" smtClean="0">
                <a:solidFill>
                  <a:prstClr val="black"/>
                </a:solidFill>
                <a:latin typeface="Arial" pitchFamily="34" charset="0"/>
                <a:cs typeface="Arial" pitchFamily="34" charset="0"/>
              </a:rPr>
              <a:t>2</a:t>
            </a:r>
            <a:r>
              <a:rPr lang="en-US" sz="1400" dirty="0" smtClean="0">
                <a:solidFill>
                  <a:prstClr val="black"/>
                </a:solidFill>
                <a:latin typeface="Arial" pitchFamily="34" charset="0"/>
                <a:cs typeface="Arial" pitchFamily="34" charset="0"/>
              </a:rPr>
              <a:t>7</a:t>
            </a:r>
            <a:r>
              <a:rPr lang="el-GR" sz="1400" dirty="0" smtClean="0">
                <a:solidFill>
                  <a:prstClr val="black"/>
                </a:solidFill>
                <a:latin typeface="Arial" pitchFamily="34" charset="0"/>
                <a:cs typeface="Arial" pitchFamily="34" charset="0"/>
              </a:rPr>
              <a:t>/06/2015)</a:t>
            </a:r>
            <a:endParaRPr lang="el-GR" sz="1400" dirty="0">
              <a:solidFill>
                <a:prstClr val="black"/>
              </a:solidFill>
              <a:latin typeface="Arial" pitchFamily="34" charset="0"/>
              <a:cs typeface="Arial" pitchFamily="34" charset="0"/>
            </a:endParaRPr>
          </a:p>
        </p:txBody>
      </p:sp>
      <p:sp>
        <p:nvSpPr>
          <p:cNvPr id="12" name="Rectangle 11"/>
          <p:cNvSpPr/>
          <p:nvPr/>
        </p:nvSpPr>
        <p:spPr>
          <a:xfrm>
            <a:off x="2373980" y="4296442"/>
            <a:ext cx="6680931" cy="2677656"/>
          </a:xfrm>
          <a:prstGeom prst="rect">
            <a:avLst/>
          </a:prstGeom>
        </p:spPr>
        <p:txBody>
          <a:bodyPr wrap="square">
            <a:spAutoFit/>
          </a:bodyPr>
          <a:lstStyle/>
          <a:p>
            <a:r>
              <a:rPr lang="en-US" sz="1400" dirty="0" smtClean="0">
                <a:solidFill>
                  <a:prstClr val="black"/>
                </a:solidFill>
                <a:latin typeface="Arial" pitchFamily="34" charset="0"/>
                <a:cs typeface="Arial" pitchFamily="34" charset="0"/>
              </a:rPr>
              <a:t>The Foundation </a:t>
            </a:r>
            <a:r>
              <a:rPr lang="en-US" sz="1400" dirty="0">
                <a:solidFill>
                  <a:prstClr val="black"/>
                </a:solidFill>
                <a:latin typeface="Arial" pitchFamily="34" charset="0"/>
                <a:cs typeface="Arial" pitchFamily="34" charset="0"/>
              </a:rPr>
              <a:t>will celebrate </a:t>
            </a:r>
            <a:r>
              <a:rPr lang="en-US" sz="1400" dirty="0" smtClean="0">
                <a:solidFill>
                  <a:prstClr val="black"/>
                </a:solidFill>
                <a:latin typeface="Arial" pitchFamily="34" charset="0"/>
                <a:cs typeface="Arial" pitchFamily="34" charset="0"/>
              </a:rPr>
              <a:t>this year’s Maritime Week with the following events:</a:t>
            </a:r>
          </a:p>
          <a:p>
            <a:r>
              <a:rPr lang="en-US" sz="1400" dirty="0" smtClean="0">
                <a:solidFill>
                  <a:prstClr val="black"/>
                </a:solidFill>
                <a:latin typeface="Arial" pitchFamily="34" charset="0"/>
                <a:cs typeface="Arial" pitchFamily="34" charset="0"/>
              </a:rPr>
              <a:t> </a:t>
            </a:r>
          </a:p>
          <a:p>
            <a:pPr marL="287338" indent="-177800">
              <a:buFont typeface="Arial" pitchFamily="34" charset="0"/>
              <a:buChar char="•"/>
            </a:pPr>
            <a:r>
              <a:rPr lang="en-US" sz="1400" dirty="0" smtClean="0">
                <a:solidFill>
                  <a:prstClr val="black"/>
                </a:solidFill>
                <a:latin typeface="Arial" pitchFamily="34" charset="0"/>
                <a:cs typeface="Arial" pitchFamily="34" charset="0"/>
              </a:rPr>
              <a:t>Art Exhibition by </a:t>
            </a:r>
            <a:r>
              <a:rPr lang="en-US" sz="1400" dirty="0" err="1" smtClean="0">
                <a:solidFill>
                  <a:prstClr val="black"/>
                </a:solidFill>
                <a:latin typeface="Arial" pitchFamily="34" charset="0"/>
                <a:cs typeface="Arial" pitchFamily="34" charset="0"/>
              </a:rPr>
              <a:t>Mpampis</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Koiliaris</a:t>
            </a:r>
            <a:r>
              <a:rPr lang="en-US" sz="1400" dirty="0" smtClean="0">
                <a:solidFill>
                  <a:prstClr val="black"/>
                </a:solidFill>
                <a:latin typeface="Arial" pitchFamily="34" charset="0"/>
                <a:cs typeface="Arial" pitchFamily="34" charset="0"/>
              </a:rPr>
              <a:t> themed “Shipping” </a:t>
            </a:r>
            <a:r>
              <a:rPr lang="el-GR" sz="1400" dirty="0">
                <a:solidFill>
                  <a:prstClr val="black"/>
                </a:solidFill>
                <a:latin typeface="Arial" pitchFamily="34" charset="0"/>
                <a:cs typeface="Arial" pitchFamily="34" charset="0"/>
              </a:rPr>
              <a:t>(22-29/06/2015)</a:t>
            </a:r>
            <a:r>
              <a:rPr lang="en-US" sz="1400" dirty="0" smtClean="0">
                <a:solidFill>
                  <a:prstClr val="black"/>
                </a:solidFill>
                <a:latin typeface="Arial" pitchFamily="34" charset="0"/>
                <a:cs typeface="Arial" pitchFamily="34" charset="0"/>
              </a:rPr>
              <a:t> </a:t>
            </a:r>
            <a:endParaRPr lang="el-GR" sz="1400" dirty="0" smtClean="0">
              <a:solidFill>
                <a:prstClr val="black"/>
              </a:solidFill>
              <a:latin typeface="Arial" pitchFamily="34" charset="0"/>
              <a:cs typeface="Arial" pitchFamily="34" charset="0"/>
            </a:endParaRPr>
          </a:p>
          <a:p>
            <a:pPr marL="287338" indent="-177800">
              <a:buFont typeface="Arial" pitchFamily="34" charset="0"/>
              <a:buChar char="•"/>
            </a:pPr>
            <a:r>
              <a:rPr lang="en-US" sz="1400" dirty="0" smtClean="0">
                <a:solidFill>
                  <a:prstClr val="black"/>
                </a:solidFill>
                <a:latin typeface="Arial" pitchFamily="34" charset="0"/>
                <a:cs typeface="Arial" pitchFamily="34" charset="0"/>
              </a:rPr>
              <a:t>Hosting the European Conference ECONSHIP2015 </a:t>
            </a:r>
            <a:r>
              <a:rPr lang="el-GR" sz="1400" dirty="0">
                <a:solidFill>
                  <a:prstClr val="black"/>
                </a:solidFill>
                <a:latin typeface="Arial" pitchFamily="34" charset="0"/>
                <a:cs typeface="Arial" pitchFamily="34" charset="0"/>
              </a:rPr>
              <a:t>(</a:t>
            </a:r>
            <a:r>
              <a:rPr lang="el-GR" sz="1400" dirty="0" smtClean="0">
                <a:solidFill>
                  <a:prstClr val="black"/>
                </a:solidFill>
                <a:latin typeface="Arial" pitchFamily="34" charset="0"/>
                <a:cs typeface="Arial" pitchFamily="34" charset="0"/>
              </a:rPr>
              <a:t>24-26/06/2015</a:t>
            </a:r>
            <a:r>
              <a:rPr lang="en-US" sz="1400" dirty="0" smtClean="0">
                <a:solidFill>
                  <a:prstClr val="black"/>
                </a:solidFill>
                <a:latin typeface="Arial" pitchFamily="34" charset="0"/>
                <a:cs typeface="Arial" pitchFamily="34" charset="0"/>
              </a:rPr>
              <a:t>)</a:t>
            </a:r>
          </a:p>
          <a:p>
            <a:pPr marL="287338" indent="-177800">
              <a:buFont typeface="Arial" pitchFamily="34" charset="0"/>
              <a:buChar char="•"/>
            </a:pPr>
            <a:r>
              <a:rPr lang="en-US" sz="1400" dirty="0" smtClean="0">
                <a:solidFill>
                  <a:prstClr val="black"/>
                </a:solidFill>
                <a:latin typeface="Arial" pitchFamily="34" charset="0"/>
                <a:cs typeface="Arial" pitchFamily="34" charset="0"/>
              </a:rPr>
              <a:t>Speech entitled “The Wife of the Seafarer” by Capt. Kostas </a:t>
            </a:r>
            <a:r>
              <a:rPr lang="en-US" sz="1400" dirty="0" err="1" smtClean="0">
                <a:solidFill>
                  <a:prstClr val="black"/>
                </a:solidFill>
                <a:latin typeface="Arial" pitchFamily="34" charset="0"/>
                <a:cs typeface="Arial" pitchFamily="34" charset="0"/>
              </a:rPr>
              <a:t>Frangos</a:t>
            </a:r>
            <a:r>
              <a:rPr lang="en-US" sz="1400" dirty="0" smtClean="0">
                <a:solidFill>
                  <a:prstClr val="black"/>
                </a:solidFill>
                <a:latin typeface="Arial" pitchFamily="34" charset="0"/>
                <a:cs typeface="Arial" pitchFamily="34" charset="0"/>
              </a:rPr>
              <a:t>, accompanied with musical melodies by seafarer </a:t>
            </a:r>
            <a:r>
              <a:rPr lang="en-US" sz="1400" dirty="0" err="1" smtClean="0">
                <a:solidFill>
                  <a:prstClr val="black"/>
                </a:solidFill>
                <a:latin typeface="Arial" pitchFamily="34" charset="0"/>
                <a:cs typeface="Arial" pitchFamily="34" charset="0"/>
              </a:rPr>
              <a:t>Antonis</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Moraitakis</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and </a:t>
            </a:r>
            <a:r>
              <a:rPr lang="en-US" sz="1400" dirty="0" smtClean="0">
                <a:solidFill>
                  <a:prstClr val="black"/>
                </a:solidFill>
                <a:latin typeface="Arial" pitchFamily="34" charset="0"/>
                <a:cs typeface="Arial" pitchFamily="34" charset="0"/>
              </a:rPr>
              <a:t>recitation of maritime poems of N. </a:t>
            </a:r>
            <a:r>
              <a:rPr lang="en-US" sz="1400" dirty="0" err="1" smtClean="0">
                <a:solidFill>
                  <a:prstClr val="black"/>
                </a:solidFill>
                <a:latin typeface="Arial" pitchFamily="34" charset="0"/>
                <a:cs typeface="Arial" pitchFamily="34" charset="0"/>
              </a:rPr>
              <a:t>Kavadias</a:t>
            </a:r>
            <a:r>
              <a:rPr lang="en-US" sz="1400" dirty="0" smtClean="0">
                <a:solidFill>
                  <a:prstClr val="black"/>
                </a:solidFill>
                <a:latin typeface="Arial" pitchFamily="34" charset="0"/>
                <a:cs typeface="Arial" pitchFamily="34" charset="0"/>
              </a:rPr>
              <a:t> </a:t>
            </a:r>
            <a:r>
              <a:rPr lang="el-GR" sz="1400" dirty="0">
                <a:solidFill>
                  <a:prstClr val="black"/>
                </a:solidFill>
                <a:latin typeface="Arial" pitchFamily="34" charset="0"/>
                <a:cs typeface="Arial" pitchFamily="34" charset="0"/>
              </a:rPr>
              <a:t>(24/06/2015)</a:t>
            </a:r>
          </a:p>
          <a:p>
            <a:pPr marL="287338" indent="-177800">
              <a:buFont typeface="Arial" pitchFamily="34" charset="0"/>
              <a:buChar char="•"/>
            </a:pPr>
            <a:r>
              <a:rPr lang="en-US" sz="1400" dirty="0" smtClean="0">
                <a:solidFill>
                  <a:prstClr val="black"/>
                </a:solidFill>
                <a:latin typeface="Arial" pitchFamily="34" charset="0"/>
                <a:cs typeface="Arial" pitchFamily="34" charset="0"/>
              </a:rPr>
              <a:t>Lecture by Prof. </a:t>
            </a:r>
            <a:r>
              <a:rPr lang="en-US" sz="1400" dirty="0" err="1" smtClean="0">
                <a:solidFill>
                  <a:prstClr val="black"/>
                </a:solidFill>
                <a:latin typeface="Arial" pitchFamily="34" charset="0"/>
                <a:cs typeface="Arial" pitchFamily="34" charset="0"/>
              </a:rPr>
              <a:t>Gelina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Charlaftis</a:t>
            </a:r>
            <a:r>
              <a:rPr lang="en-US" sz="1400" dirty="0" smtClean="0">
                <a:solidFill>
                  <a:prstClr val="black"/>
                </a:solidFill>
                <a:latin typeface="Arial" pitchFamily="34" charset="0"/>
                <a:cs typeface="Arial" pitchFamily="34" charset="0"/>
              </a:rPr>
              <a:t> entitled “Greek Shipping in the north-east Aegean before the Greek Revolution”</a:t>
            </a:r>
            <a:r>
              <a:rPr lang="el-GR" sz="1400" dirty="0">
                <a:solidFill>
                  <a:prstClr val="black"/>
                </a:solidFill>
                <a:latin typeface="Arial" pitchFamily="34" charset="0"/>
                <a:cs typeface="Arial" pitchFamily="34" charset="0"/>
              </a:rPr>
              <a:t> (25/06/2015</a:t>
            </a:r>
            <a:r>
              <a:rPr lang="el-GR" sz="1400" dirty="0" smtClean="0">
                <a:solidFill>
                  <a:prstClr val="black"/>
                </a:solidFill>
                <a:latin typeface="Arial" pitchFamily="34" charset="0"/>
                <a:cs typeface="Arial" pitchFamily="34" charset="0"/>
              </a:rPr>
              <a:t>)</a:t>
            </a:r>
            <a:endParaRPr lang="en-US" sz="1400" dirty="0" smtClean="0">
              <a:solidFill>
                <a:prstClr val="black"/>
              </a:solidFill>
              <a:latin typeface="Arial" pitchFamily="34" charset="0"/>
              <a:cs typeface="Arial" pitchFamily="34" charset="0"/>
            </a:endParaRPr>
          </a:p>
          <a:p>
            <a:pPr marL="287338" indent="-177800">
              <a:buFont typeface="Arial" pitchFamily="34" charset="0"/>
              <a:buChar char="•"/>
            </a:pPr>
            <a:r>
              <a:rPr lang="en-US" sz="1400" dirty="0" smtClean="0">
                <a:solidFill>
                  <a:prstClr val="black"/>
                </a:solidFill>
                <a:latin typeface="Arial" pitchFamily="34" charset="0"/>
                <a:cs typeface="Arial" pitchFamily="34" charset="0"/>
              </a:rPr>
              <a:t>Torch boat racing in the port of </a:t>
            </a:r>
            <a:r>
              <a:rPr lang="en-US" sz="1400" dirty="0" err="1" smtClean="0">
                <a:solidFill>
                  <a:prstClr val="black"/>
                </a:solidFill>
                <a:latin typeface="Arial" pitchFamily="34" charset="0"/>
                <a:cs typeface="Arial" pitchFamily="34" charset="0"/>
              </a:rPr>
              <a:t>Kardamyl</a:t>
            </a:r>
            <a:r>
              <a:rPr lang="en-US" sz="1400" dirty="0" err="1">
                <a:solidFill>
                  <a:prstClr val="black"/>
                </a:solidFill>
                <a:latin typeface="Arial" pitchFamily="34" charset="0"/>
                <a:cs typeface="Arial" pitchFamily="34" charset="0"/>
              </a:rPr>
              <a:t>a</a:t>
            </a:r>
            <a:r>
              <a:rPr lang="en-US" sz="1400" dirty="0" smtClean="0">
                <a:solidFill>
                  <a:prstClr val="black"/>
                </a:solidFill>
                <a:latin typeface="Arial" pitchFamily="34" charset="0"/>
                <a:cs typeface="Arial" pitchFamily="34" charset="0"/>
              </a:rPr>
              <a:t> </a:t>
            </a:r>
            <a:r>
              <a:rPr lang="el-GR" sz="1400" dirty="0">
                <a:solidFill>
                  <a:prstClr val="black"/>
                </a:solidFill>
                <a:latin typeface="Arial" pitchFamily="34" charset="0"/>
                <a:cs typeface="Arial" pitchFamily="34" charset="0"/>
              </a:rPr>
              <a:t>(2</a:t>
            </a:r>
            <a:r>
              <a:rPr lang="en-US" sz="1400" dirty="0">
                <a:solidFill>
                  <a:prstClr val="black"/>
                </a:solidFill>
                <a:latin typeface="Arial" pitchFamily="34" charset="0"/>
                <a:cs typeface="Arial" pitchFamily="34" charset="0"/>
              </a:rPr>
              <a:t>7</a:t>
            </a:r>
            <a:r>
              <a:rPr lang="el-GR" sz="1400" dirty="0">
                <a:solidFill>
                  <a:prstClr val="black"/>
                </a:solidFill>
                <a:latin typeface="Arial" pitchFamily="34" charset="0"/>
                <a:cs typeface="Arial" pitchFamily="34" charset="0"/>
              </a:rPr>
              <a:t>/06/2015</a:t>
            </a:r>
            <a:r>
              <a:rPr lang="el-GR" sz="1400" dirty="0" smtClean="0">
                <a:solidFill>
                  <a:prstClr val="black"/>
                </a:solidFill>
                <a:latin typeface="Arial" pitchFamily="34" charset="0"/>
                <a:cs typeface="Arial" pitchFamily="34" charset="0"/>
              </a:rPr>
              <a:t>)</a:t>
            </a:r>
            <a:endParaRPr lang="el-GR" sz="1400" dirty="0">
              <a:solidFill>
                <a:prstClr val="black"/>
              </a:solidFill>
              <a:latin typeface="Arial" pitchFamily="34" charset="0"/>
              <a:cs typeface="Arial" pitchFamily="34" charset="0"/>
            </a:endParaRPr>
          </a:p>
          <a:p>
            <a:pPr marL="285750" indent="-285750">
              <a:buFontTx/>
              <a:buChar char="-"/>
            </a:pPr>
            <a:endParaRPr lang="en-US" sz="1400" dirty="0" smtClean="0">
              <a:solidFill>
                <a:prstClr val="black"/>
              </a:solidFill>
              <a:latin typeface="Arial" pitchFamily="34" charset="0"/>
              <a:cs typeface="Arial" pitchFamily="34" charset="0"/>
            </a:endParaRPr>
          </a:p>
          <a:p>
            <a:pPr marL="285750" indent="-285750">
              <a:buFontTx/>
              <a:buChar char="-"/>
            </a:pPr>
            <a:endParaRPr lang="en-US" sz="1400" dirty="0">
              <a:solidFill>
                <a:prstClr val="black"/>
              </a:solidFill>
              <a:latin typeface="Arial" pitchFamily="34" charset="0"/>
              <a:cs typeface="Arial" pitchFamily="34" charset="0"/>
            </a:endParaRPr>
          </a:p>
        </p:txBody>
      </p:sp>
      <p:cxnSp>
        <p:nvCxnSpPr>
          <p:cNvPr id="13" name="Straight Connector 12"/>
          <p:cNvCxnSpPr/>
          <p:nvPr/>
        </p:nvCxnSpPr>
        <p:spPr>
          <a:xfrm>
            <a:off x="2631538" y="4114800"/>
            <a:ext cx="3071098"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766" y="66002"/>
            <a:ext cx="1653888" cy="159551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7627959" y="1221116"/>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57839" y="1202464"/>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771773" y="1205270"/>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520280" y="1201137"/>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99991" y="1205270"/>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78128" y="1190648"/>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97872" y="1402278"/>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21224" y="1413996"/>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02" y="1981200"/>
            <a:ext cx="2812016" cy="205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580" y="3909043"/>
            <a:ext cx="1862039" cy="2878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Rectangle 26"/>
          <p:cNvSpPr/>
          <p:nvPr/>
        </p:nvSpPr>
        <p:spPr>
          <a:xfrm>
            <a:off x="-10236" y="6596340"/>
            <a:ext cx="4114800" cy="261610"/>
          </a:xfrm>
          <a:prstGeom prst="rect">
            <a:avLst/>
          </a:prstGeom>
        </p:spPr>
        <p:txBody>
          <a:bodyPr wrap="square">
            <a:spAutoFit/>
          </a:bodyPr>
          <a:lstStyle/>
          <a:p>
            <a:pPr>
              <a:defRPr/>
            </a:pPr>
            <a:r>
              <a:rPr lang="en-US" sz="1100" dirty="0">
                <a:solidFill>
                  <a:schemeClr val="bg1">
                    <a:lumMod val="75000"/>
                  </a:schemeClr>
                </a:solidFill>
              </a:rPr>
              <a:t>Design and </a:t>
            </a:r>
            <a:r>
              <a:rPr lang="en-US" sz="1100" dirty="0" smtClean="0">
                <a:solidFill>
                  <a:schemeClr val="bg1">
                    <a:lumMod val="75000"/>
                  </a:schemeClr>
                </a:solidFill>
              </a:rPr>
              <a:t>Edit by Peggy </a:t>
            </a:r>
            <a:r>
              <a:rPr lang="en-US" sz="1100" dirty="0" err="1" smtClean="0">
                <a:solidFill>
                  <a:schemeClr val="bg1">
                    <a:lumMod val="75000"/>
                  </a:schemeClr>
                </a:solidFill>
              </a:rPr>
              <a:t>Balekas</a:t>
            </a:r>
            <a:r>
              <a:rPr lang="en-US" sz="1100" dirty="0" smtClean="0">
                <a:solidFill>
                  <a:schemeClr val="bg1">
                    <a:lumMod val="75000"/>
                  </a:schemeClr>
                </a:solidFill>
              </a:rPr>
              <a:t> </a:t>
            </a:r>
            <a:r>
              <a:rPr lang="en-US" sz="1100" dirty="0" smtClean="0">
                <a:solidFill>
                  <a:schemeClr val="bg1">
                    <a:lumMod val="75000"/>
                  </a:schemeClr>
                </a:solidFill>
              </a:rPr>
              <a:t>05/05/</a:t>
            </a:r>
            <a:r>
              <a:rPr lang="el-GR" sz="1100" dirty="0" smtClean="0">
                <a:solidFill>
                  <a:schemeClr val="bg1">
                    <a:lumMod val="75000"/>
                  </a:schemeClr>
                </a:solidFill>
              </a:rPr>
              <a:t>2015</a:t>
            </a:r>
            <a:endParaRPr lang="en-US" sz="1100" dirty="0">
              <a:solidFill>
                <a:schemeClr val="bg1">
                  <a:lumMod val="75000"/>
                </a:schemeClr>
              </a:solidFill>
            </a:endParaRPr>
          </a:p>
        </p:txBody>
      </p:sp>
    </p:spTree>
    <p:extLst>
      <p:ext uri="{BB962C8B-B14F-4D97-AF65-F5344CB8AC3E}">
        <p14:creationId xmlns:p14="http://schemas.microsoft.com/office/powerpoint/2010/main" val="297983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963" y="236538"/>
            <a:ext cx="13160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BB3F12A-4A17-44B1-9733-B8382C6AC588}" type="slidenum">
              <a:rPr lang="en-US" smtClean="0"/>
              <a:pPr>
                <a:defRPr/>
              </a:pPr>
              <a:t>13</a:t>
            </a:fld>
            <a:endParaRPr lang="en-US"/>
          </a:p>
        </p:txBody>
      </p:sp>
      <p:pic>
        <p:nvPicPr>
          <p:cNvPr id="89091" name="Picture 5"/>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1852" y="6596340"/>
            <a:ext cx="4114800" cy="261610"/>
          </a:xfrm>
          <a:prstGeom prst="rect">
            <a:avLst/>
          </a:prstGeom>
        </p:spPr>
        <p:txBody>
          <a:bodyPr wrap="square">
            <a:spAutoFit/>
          </a:bodyPr>
          <a:lstStyle/>
          <a:p>
            <a:pPr>
              <a:defRPr/>
            </a:pPr>
            <a:r>
              <a:rPr lang="en-US" sz="1100" dirty="0">
                <a:solidFill>
                  <a:schemeClr val="accent4">
                    <a:lumMod val="60000"/>
                    <a:lumOff val="40000"/>
                  </a:schemeClr>
                </a:solidFill>
              </a:rPr>
              <a:t>Design and </a:t>
            </a:r>
            <a:r>
              <a:rPr lang="en-US" sz="1100" dirty="0" smtClean="0">
                <a:solidFill>
                  <a:schemeClr val="accent4">
                    <a:lumMod val="60000"/>
                    <a:lumOff val="40000"/>
                  </a:schemeClr>
                </a:solidFill>
              </a:rPr>
              <a:t>Edit by Peggy </a:t>
            </a:r>
            <a:r>
              <a:rPr lang="en-US" sz="1100" dirty="0" err="1" smtClean="0">
                <a:solidFill>
                  <a:schemeClr val="accent4">
                    <a:lumMod val="60000"/>
                    <a:lumOff val="40000"/>
                  </a:schemeClr>
                </a:solidFill>
              </a:rPr>
              <a:t>Balekas</a:t>
            </a:r>
            <a:r>
              <a:rPr lang="en-US" sz="1100" dirty="0" smtClean="0">
                <a:solidFill>
                  <a:schemeClr val="accent4">
                    <a:lumMod val="60000"/>
                    <a:lumOff val="40000"/>
                  </a:schemeClr>
                </a:solidFill>
              </a:rPr>
              <a:t> </a:t>
            </a:r>
            <a:r>
              <a:rPr lang="en-US" sz="1100" dirty="0" smtClean="0">
                <a:solidFill>
                  <a:schemeClr val="accent4">
                    <a:lumMod val="60000"/>
                    <a:lumOff val="40000"/>
                  </a:schemeClr>
                </a:solidFill>
              </a:rPr>
              <a:t>05/05/2015</a:t>
            </a:r>
            <a:endParaRPr lang="en-US" sz="1100" dirty="0">
              <a:solidFill>
                <a:schemeClr val="accent4">
                  <a:lumMod val="60000"/>
                  <a:lumOff val="40000"/>
                </a:schemeClr>
              </a:solidFill>
            </a:endParaRPr>
          </a:p>
        </p:txBody>
      </p:sp>
      <p:sp>
        <p:nvSpPr>
          <p:cNvPr id="10" name="Rectangle 9"/>
          <p:cNvSpPr/>
          <p:nvPr/>
        </p:nvSpPr>
        <p:spPr>
          <a:xfrm>
            <a:off x="1849765" y="4648199"/>
            <a:ext cx="5520670" cy="523220"/>
          </a:xfrm>
          <a:prstGeom prst="rect">
            <a:avLst/>
          </a:prstGeom>
        </p:spPr>
        <p:txBody>
          <a:bodyPr wrap="square">
            <a:spAutoFit/>
          </a:bodyPr>
          <a:lstStyle/>
          <a:p>
            <a:pPr algn="ctr" fontAlgn="auto">
              <a:spcBef>
                <a:spcPts val="0"/>
              </a:spcBef>
              <a:spcAft>
                <a:spcPts val="0"/>
              </a:spcAft>
              <a:defRPr/>
            </a:pPr>
            <a:r>
              <a:rPr lang="en-US" sz="2800" b="1" dirty="0" smtClean="0">
                <a:solidFill>
                  <a:srgbClr val="0070C0"/>
                </a:solidFill>
                <a:latin typeface="Monotype Corsiva" pitchFamily="66" charset="0"/>
                <a:cs typeface="Times New Roman" panose="02020603050405020304" pitchFamily="18" charset="0"/>
              </a:rPr>
              <a:t>More to come …</a:t>
            </a:r>
            <a:endParaRPr lang="en-US" sz="2800" b="1" dirty="0">
              <a:solidFill>
                <a:srgbClr val="0070C0"/>
              </a:solidFill>
              <a:latin typeface="Monotype Corsiva" pitchFamily="66" charset="0"/>
              <a:cs typeface="Times New Roman" panose="02020603050405020304" pitchFamily="18" charset="0"/>
            </a:endParaRPr>
          </a:p>
        </p:txBody>
      </p:sp>
    </p:spTree>
    <p:extLst>
      <p:ext uri="{BB962C8B-B14F-4D97-AF65-F5344CB8AC3E}">
        <p14:creationId xmlns:p14="http://schemas.microsoft.com/office/powerpoint/2010/main" val="187070469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4"/>
            <a:ext cx="365760" cy="365125"/>
          </a:xfrm>
          <a:prstGeom prst="rect">
            <a:avLst/>
          </a:prstGeom>
        </p:spPr>
        <p:txBody>
          <a:bodyPr/>
          <a:lstStyle/>
          <a:p>
            <a:pPr>
              <a:defRPr/>
            </a:pPr>
            <a:fld id="{2929246C-DE4C-4E7F-B14D-9895A9DC4E0C}" type="slidenum">
              <a:rPr lang="en-US" smtClean="0"/>
              <a:pPr>
                <a:defRPr/>
              </a:pPr>
              <a:t>2</a:t>
            </a:fld>
            <a:endParaRPr lang="en-US"/>
          </a:p>
        </p:txBody>
      </p:sp>
      <p:sp>
        <p:nvSpPr>
          <p:cNvPr id="7" name="Rectangle 6"/>
          <p:cNvSpPr/>
          <p:nvPr/>
        </p:nvSpPr>
        <p:spPr>
          <a:xfrm>
            <a:off x="69376" y="1905000"/>
            <a:ext cx="9060977" cy="1600438"/>
          </a:xfrm>
          <a:prstGeom prst="rect">
            <a:avLst/>
          </a:prstGeom>
        </p:spPr>
        <p:txBody>
          <a:bodyPr wrap="square">
            <a:spAutoFit/>
          </a:bodyPr>
          <a:lstStyle/>
          <a:p>
            <a:r>
              <a:rPr lang="el-GR" sz="1400" dirty="0" smtClean="0"/>
              <a:t>Το Ίδρυμα «Μαρία Τσάκος» πιστεύει </a:t>
            </a:r>
            <a:r>
              <a:rPr lang="el-GR" sz="1400" dirty="0"/>
              <a:t>ακράδαντα ότι η προσπάθεια και η πορεία προς την αριστεία είναι ο θεμέλιος  λίθος κάθε επιτυχίας. Η αριστεία είναι πάθος για γνώση και επίσης σηματοδοτεί μια διαρκή προσπάθεια για προσωπική βελτίωση. </a:t>
            </a:r>
            <a:r>
              <a:rPr lang="el-GR" sz="1400" dirty="0" smtClean="0"/>
              <a:t>Γι’ αυτόν τον λόγο,  ανακοίνωσε  τη θεσμοθέτηση Βραβείων </a:t>
            </a:r>
            <a:r>
              <a:rPr lang="el-GR" sz="1400" dirty="0"/>
              <a:t>Αριστείας σε Χιώτες μαθητές και </a:t>
            </a:r>
            <a:r>
              <a:rPr lang="el-GR" sz="1400" dirty="0" smtClean="0"/>
              <a:t>σπουδαστές (που εμπίπτουν σε ειδικά κριτήρια), </a:t>
            </a:r>
            <a:r>
              <a:rPr lang="el-GR" sz="1400" dirty="0"/>
              <a:t>κατά προτίμηση </a:t>
            </a:r>
            <a:r>
              <a:rPr lang="el-GR" sz="1400" dirty="0" smtClean="0"/>
              <a:t>Καρδαμυλίτες. </a:t>
            </a:r>
          </a:p>
          <a:p>
            <a:endParaRPr lang="el-GR" sz="1400" dirty="0"/>
          </a:p>
          <a:p>
            <a:r>
              <a:rPr lang="el-GR" sz="1400" dirty="0" smtClean="0"/>
              <a:t>Όλα </a:t>
            </a:r>
            <a:r>
              <a:rPr lang="el-GR" sz="1400" dirty="0"/>
              <a:t>τα βραβεία προς τους μαθητές, σπουδαστές και φοιτητές θα δίδονται σε ειδική τελετή κάθε χρόνο στις αρχές </a:t>
            </a:r>
            <a:r>
              <a:rPr lang="el-GR" sz="1400" dirty="0" smtClean="0"/>
              <a:t>Σεπτεμβρίου.</a:t>
            </a:r>
            <a:endParaRPr lang="el-GR" sz="1400" dirty="0">
              <a:latin typeface="Arial" pitchFamily="34" charset="0"/>
              <a:cs typeface="Arial" pitchFamily="34" charset="0"/>
            </a:endParaRPr>
          </a:p>
        </p:txBody>
      </p:sp>
      <p:sp>
        <p:nvSpPr>
          <p:cNvPr id="14" name="Rectangle 13"/>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4" y="81754"/>
            <a:ext cx="1228926" cy="1217547"/>
          </a:xfrm>
          <a:prstGeom prst="rect">
            <a:avLst/>
          </a:prstGeom>
        </p:spPr>
      </p:pic>
      <p:sp>
        <p:nvSpPr>
          <p:cNvPr id="10" name="Rectangle 9"/>
          <p:cNvSpPr/>
          <p:nvPr/>
        </p:nvSpPr>
        <p:spPr>
          <a:xfrm>
            <a:off x="1371600" y="748015"/>
            <a:ext cx="6014655" cy="830997"/>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Προκήρυξη Ετησίων Βραβείων Αριστείας– </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Annual </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Α</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wards </a:t>
            </a:r>
            <a:r>
              <a:rPr lang="en-US" sz="1600" b="1" dirty="0">
                <a:solidFill>
                  <a:schemeClr val="accent4">
                    <a:lumMod val="75000"/>
                  </a:schemeClr>
                </a:solidFill>
                <a:latin typeface="Times New Roman" panose="02020603050405020304" pitchFamily="18" charset="0"/>
                <a:cs typeface="Times New Roman" panose="02020603050405020304" pitchFamily="18" charset="0"/>
              </a:rPr>
              <a:t>of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Excellence</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 </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(1</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6/04/2015)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191000" y="4191000"/>
            <a:ext cx="4623514" cy="2462213"/>
          </a:xfrm>
          <a:prstGeom prst="rect">
            <a:avLst/>
          </a:prstGeom>
        </p:spPr>
        <p:txBody>
          <a:bodyPr wrap="square">
            <a:spAutoFit/>
          </a:bodyPr>
          <a:lstStyle/>
          <a:p>
            <a:r>
              <a:rPr lang="en-US" sz="1400" dirty="0" smtClean="0">
                <a:solidFill>
                  <a:prstClr val="black"/>
                </a:solidFill>
                <a:latin typeface="Arial" pitchFamily="34" charset="0"/>
                <a:cs typeface="Arial" pitchFamily="34" charset="0"/>
              </a:rPr>
              <a:t>The “Maria </a:t>
            </a:r>
            <a:r>
              <a:rPr lang="en-US" sz="1400" dirty="0" err="1" smtClean="0">
                <a:solidFill>
                  <a:prstClr val="black"/>
                </a:solidFill>
                <a:latin typeface="Arial" pitchFamily="34" charset="0"/>
                <a:cs typeface="Arial" pitchFamily="34" charset="0"/>
              </a:rPr>
              <a:t>Tsakos</a:t>
            </a:r>
            <a:r>
              <a:rPr lang="en-US" sz="1400" dirty="0" smtClean="0">
                <a:solidFill>
                  <a:prstClr val="black"/>
                </a:solidFill>
                <a:latin typeface="Arial" pitchFamily="34" charset="0"/>
                <a:cs typeface="Arial" pitchFamily="34" charset="0"/>
              </a:rPr>
              <a:t>” Foundation believes that the strong effort and the way to excellence are basic elements for success</a:t>
            </a:r>
            <a:r>
              <a:rPr lang="en-US" sz="1400" dirty="0" smtClean="0">
                <a:solidFill>
                  <a:prstClr val="black"/>
                </a:solidFill>
                <a:latin typeface="Arial" pitchFamily="34" charset="0"/>
                <a:cs typeface="Arial" pitchFamily="34" charset="0"/>
              </a:rPr>
              <a:t>. Excellency </a:t>
            </a:r>
            <a:r>
              <a:rPr lang="en-US" sz="1400" dirty="0" smtClean="0">
                <a:solidFill>
                  <a:prstClr val="black"/>
                </a:solidFill>
                <a:latin typeface="Arial" pitchFamily="34" charset="0"/>
                <a:cs typeface="Arial" pitchFamily="34" charset="0"/>
              </a:rPr>
              <a:t>reflects the passion for knowledge and characterizes the continuous effort for one’s personal improvement. For this reason, the Annual Awards of Excellence were announced, which will be given to pupils and students from Chios  (fulfilling specific criteria), preferably </a:t>
            </a:r>
            <a:r>
              <a:rPr lang="en-US" sz="1400" dirty="0" err="1" smtClean="0">
                <a:solidFill>
                  <a:prstClr val="black"/>
                </a:solidFill>
                <a:latin typeface="Arial" pitchFamily="34" charset="0"/>
                <a:cs typeface="Arial" pitchFamily="34" charset="0"/>
              </a:rPr>
              <a:t>Kardamylians</a:t>
            </a:r>
            <a:r>
              <a:rPr lang="en-US" sz="1400" dirty="0" smtClean="0">
                <a:solidFill>
                  <a:prstClr val="black"/>
                </a:solidFill>
                <a:latin typeface="Arial" pitchFamily="34" charset="0"/>
                <a:cs typeface="Arial" pitchFamily="34" charset="0"/>
              </a:rPr>
              <a:t>.</a:t>
            </a:r>
          </a:p>
          <a:p>
            <a:endParaRPr lang="en-US" sz="1400" dirty="0">
              <a:solidFill>
                <a:prstClr val="black"/>
              </a:solidFill>
              <a:latin typeface="Arial" pitchFamily="34" charset="0"/>
              <a:cs typeface="Arial" pitchFamily="34" charset="0"/>
            </a:endParaRPr>
          </a:p>
          <a:p>
            <a:r>
              <a:rPr lang="en-US" sz="1400" dirty="0" smtClean="0">
                <a:solidFill>
                  <a:prstClr val="black"/>
                </a:solidFill>
                <a:latin typeface="Arial" pitchFamily="34" charset="0"/>
                <a:cs typeface="Arial" pitchFamily="34" charset="0"/>
              </a:rPr>
              <a:t>All awards will be given during a special annual ceremony early September.</a:t>
            </a:r>
            <a:endParaRPr lang="en-US" sz="1400" dirty="0">
              <a:solidFill>
                <a:prstClr val="black"/>
              </a:solidFill>
              <a:latin typeface="Arial" pitchFamily="34" charset="0"/>
              <a:cs typeface="Arial" pitchFamily="34" charset="0"/>
            </a:endParaRPr>
          </a:p>
        </p:txBody>
      </p:sp>
      <p:cxnSp>
        <p:nvCxnSpPr>
          <p:cNvPr id="5" name="Straight Connector 4"/>
          <p:cNvCxnSpPr/>
          <p:nvPr/>
        </p:nvCxnSpPr>
        <p:spPr>
          <a:xfrm>
            <a:off x="4378927" y="3703092"/>
            <a:ext cx="434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256" y="116956"/>
            <a:ext cx="1643487" cy="168406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9" name="Oval 18"/>
          <p:cNvSpPr/>
          <p:nvPr/>
        </p:nvSpPr>
        <p:spPr>
          <a:xfrm>
            <a:off x="8305800" y="1096087"/>
            <a:ext cx="220289" cy="259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6" y="3505438"/>
            <a:ext cx="4138684" cy="3276362"/>
          </a:xfrm>
          <a:prstGeom prst="rect">
            <a:avLst/>
          </a:prstGeom>
        </p:spPr>
      </p:pic>
    </p:spTree>
    <p:extLst>
      <p:ext uri="{BB962C8B-B14F-4D97-AF65-F5344CB8AC3E}">
        <p14:creationId xmlns:p14="http://schemas.microsoft.com/office/powerpoint/2010/main" val="127516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4"/>
            <a:ext cx="365760" cy="365125"/>
          </a:xfrm>
          <a:prstGeom prst="rect">
            <a:avLst/>
          </a:prstGeom>
        </p:spPr>
        <p:txBody>
          <a:bodyPr/>
          <a:lstStyle/>
          <a:p>
            <a:pPr>
              <a:defRPr/>
            </a:pPr>
            <a:fld id="{2929246C-DE4C-4E7F-B14D-9895A9DC4E0C}" type="slidenum">
              <a:rPr lang="en-US" smtClean="0"/>
              <a:pPr>
                <a:defRPr/>
              </a:pPr>
              <a:t>3</a:t>
            </a:fld>
            <a:endParaRPr lang="en-US"/>
          </a:p>
        </p:txBody>
      </p:sp>
      <p:sp>
        <p:nvSpPr>
          <p:cNvPr id="7" name="Rectangle 6"/>
          <p:cNvSpPr/>
          <p:nvPr/>
        </p:nvSpPr>
        <p:spPr>
          <a:xfrm>
            <a:off x="10236" y="1230539"/>
            <a:ext cx="7402176" cy="2462213"/>
          </a:xfrm>
          <a:prstGeom prst="rect">
            <a:avLst/>
          </a:prstGeom>
        </p:spPr>
        <p:txBody>
          <a:bodyPr wrap="square">
            <a:spAutoFit/>
          </a:bodyPr>
          <a:lstStyle/>
          <a:p>
            <a:r>
              <a:rPr lang="el-GR" sz="1400" dirty="0" smtClean="0">
                <a:latin typeface="Arial" pitchFamily="34" charset="0"/>
                <a:cs typeface="Arial" pitchFamily="34" charset="0"/>
              </a:rPr>
              <a:t>Με πρωτοβουλία του Ιδρύματος διοργανώθηκε διήμερος καθαρισμός </a:t>
            </a:r>
            <a:r>
              <a:rPr lang="el-GR" sz="1400" dirty="0">
                <a:latin typeface="Arial" pitchFamily="34" charset="0"/>
                <a:cs typeface="Arial" pitchFamily="34" charset="0"/>
              </a:rPr>
              <a:t>ακτών </a:t>
            </a:r>
            <a:r>
              <a:rPr lang="el-GR" sz="1400" dirty="0" smtClean="0">
                <a:latin typeface="Arial" pitchFamily="34" charset="0"/>
                <a:cs typeface="Arial" pitchFamily="34" charset="0"/>
              </a:rPr>
              <a:t>στα Καρδάμυλα σε </a:t>
            </a:r>
            <a:r>
              <a:rPr lang="el-GR" sz="1400" dirty="0">
                <a:latin typeface="Arial" pitchFamily="34" charset="0"/>
                <a:cs typeface="Arial" pitchFamily="34" charset="0"/>
              </a:rPr>
              <a:t>συνεργασία </a:t>
            </a:r>
            <a:r>
              <a:rPr lang="el-GR" sz="1400" dirty="0" smtClean="0">
                <a:latin typeface="Arial" pitchFamily="34" charset="0"/>
                <a:cs typeface="Arial" pitchFamily="34" charset="0"/>
              </a:rPr>
              <a:t>με την HELMEPA</a:t>
            </a:r>
            <a:r>
              <a:rPr lang="el-GR" sz="1400" dirty="0">
                <a:latin typeface="Arial" pitchFamily="34" charset="0"/>
                <a:cs typeface="Arial" pitchFamily="34" charset="0"/>
              </a:rPr>
              <a:t> </a:t>
            </a:r>
            <a:r>
              <a:rPr lang="el-GR" sz="1400" dirty="0" smtClean="0">
                <a:latin typeface="Arial" pitchFamily="34" charset="0"/>
                <a:cs typeface="Arial" pitchFamily="34" charset="0"/>
              </a:rPr>
              <a:t>και τη </a:t>
            </a:r>
            <a:r>
              <a:rPr lang="el-GR" sz="1400" dirty="0">
                <a:latin typeface="Arial" pitchFamily="34" charset="0"/>
                <a:cs typeface="Arial" pitchFamily="34" charset="0"/>
              </a:rPr>
              <a:t>συμμετοχή</a:t>
            </a:r>
            <a:r>
              <a:rPr lang="el-GR" sz="1400" dirty="0" smtClean="0">
                <a:latin typeface="Arial" pitchFamily="34" charset="0"/>
                <a:cs typeface="Arial" pitchFamily="34" charset="0"/>
              </a:rPr>
              <a:t>:</a:t>
            </a:r>
            <a:endParaRPr lang="en-US" sz="1400" dirty="0">
              <a:latin typeface="Arial" pitchFamily="34" charset="0"/>
              <a:cs typeface="Arial" pitchFamily="34" charset="0"/>
            </a:endParaRPr>
          </a:p>
          <a:p>
            <a:pPr marL="231775"/>
            <a:r>
              <a:rPr lang="el-GR" sz="1400" dirty="0">
                <a:latin typeface="Arial" pitchFamily="34" charset="0"/>
                <a:cs typeface="Arial" pitchFamily="34" charset="0"/>
              </a:rPr>
              <a:t>- Των μαθητών του "Σπιτιού της </a:t>
            </a:r>
            <a:r>
              <a:rPr lang="el-GR" sz="1400" dirty="0" smtClean="0">
                <a:latin typeface="Arial" pitchFamily="34" charset="0"/>
                <a:cs typeface="Arial" pitchFamily="34" charset="0"/>
              </a:rPr>
              <a:t>Μαρίας",</a:t>
            </a:r>
            <a:endParaRPr lang="el-GR" sz="1400" dirty="0">
              <a:latin typeface="Arial" pitchFamily="34" charset="0"/>
              <a:cs typeface="Arial" pitchFamily="34" charset="0"/>
            </a:endParaRPr>
          </a:p>
          <a:p>
            <a:pPr marL="231775"/>
            <a:r>
              <a:rPr lang="el-GR" sz="1400" dirty="0">
                <a:latin typeface="Arial" pitchFamily="34" charset="0"/>
                <a:cs typeface="Arial" pitchFamily="34" charset="0"/>
              </a:rPr>
              <a:t>- στελεχών του Ιδρύματος "Μαρία Τσάκος" και της Tsakos Shipping Chios,</a:t>
            </a:r>
          </a:p>
          <a:p>
            <a:pPr marL="231775"/>
            <a:r>
              <a:rPr lang="el-GR" sz="1400" dirty="0">
                <a:latin typeface="Arial" pitchFamily="34" charset="0"/>
                <a:cs typeface="Arial" pitchFamily="34" charset="0"/>
              </a:rPr>
              <a:t>- του Φιλοπρόοδου Ομίλου Καρδαμύλων (ΦΟΚ)</a:t>
            </a:r>
          </a:p>
          <a:p>
            <a:pPr marL="231775"/>
            <a:r>
              <a:rPr lang="el-GR" sz="1400" dirty="0">
                <a:latin typeface="Arial" pitchFamily="34" charset="0"/>
                <a:cs typeface="Arial" pitchFamily="34" charset="0"/>
              </a:rPr>
              <a:t>- του Συλλόγου Γυναικών Καρδαμύλων</a:t>
            </a:r>
          </a:p>
          <a:p>
            <a:pPr marL="231775"/>
            <a:r>
              <a:rPr lang="el-GR" sz="1400" dirty="0">
                <a:latin typeface="Arial" pitchFamily="34" charset="0"/>
                <a:cs typeface="Arial" pitchFamily="34" charset="0"/>
              </a:rPr>
              <a:t>- μαθητών των σχολείων και εθελοντών κατοίκων των Καρδαμύλων.</a:t>
            </a:r>
          </a:p>
          <a:p>
            <a:endParaRPr lang="en-US" sz="1400" dirty="0" smtClean="0">
              <a:latin typeface="Arial" pitchFamily="34" charset="0"/>
              <a:cs typeface="Arial" pitchFamily="34" charset="0"/>
            </a:endParaRPr>
          </a:p>
          <a:p>
            <a:r>
              <a:rPr lang="el-GR" sz="1400" dirty="0" smtClean="0">
                <a:latin typeface="Arial" pitchFamily="34" charset="0"/>
                <a:cs typeface="Arial" pitchFamily="34" charset="0"/>
              </a:rPr>
              <a:t>Σε όλους τους συμμετέχοντες εδόθησαν τα απαραίτητα βοηθητικά υλικά </a:t>
            </a:r>
            <a:endParaRPr lang="en-US" sz="1400" dirty="0" smtClean="0">
              <a:latin typeface="Arial" pitchFamily="34" charset="0"/>
              <a:cs typeface="Arial" pitchFamily="34" charset="0"/>
            </a:endParaRPr>
          </a:p>
          <a:p>
            <a:r>
              <a:rPr lang="el-GR" sz="1400" dirty="0" smtClean="0">
                <a:latin typeface="Arial" pitchFamily="34" charset="0"/>
                <a:cs typeface="Arial" pitchFamily="34" charset="0"/>
              </a:rPr>
              <a:t>καθαρισμού, καθώς και καπελάκια με τα λογότυπα του Ιδρύματος και της </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HELMEPA.</a:t>
            </a:r>
            <a:r>
              <a:rPr lang="en-US" sz="1400" dirty="0">
                <a:latin typeface="Arial" pitchFamily="34" charset="0"/>
                <a:cs typeface="Arial" pitchFamily="34" charset="0"/>
              </a:rPr>
              <a:t> </a:t>
            </a:r>
            <a:r>
              <a:rPr lang="el-GR" sz="1400" dirty="0" smtClean="0">
                <a:latin typeface="Arial" pitchFamily="34" charset="0"/>
                <a:cs typeface="Arial" pitchFamily="34" charset="0"/>
              </a:rPr>
              <a:t>Η </a:t>
            </a:r>
            <a:r>
              <a:rPr lang="el-GR" sz="1400" dirty="0">
                <a:latin typeface="Arial" pitchFamily="34" charset="0"/>
                <a:cs typeface="Arial" pitchFamily="34" charset="0"/>
              </a:rPr>
              <a:t>εξόρμηση θα συνεχιστεί </a:t>
            </a:r>
            <a:r>
              <a:rPr lang="el-GR" sz="1400" dirty="0" smtClean="0">
                <a:latin typeface="Arial" pitchFamily="34" charset="0"/>
                <a:cs typeface="Arial" pitchFamily="34" charset="0"/>
              </a:rPr>
              <a:t>στις 10 </a:t>
            </a:r>
            <a:r>
              <a:rPr lang="el-GR" sz="1400" dirty="0">
                <a:latin typeface="Arial" pitchFamily="34" charset="0"/>
                <a:cs typeface="Arial" pitchFamily="34" charset="0"/>
              </a:rPr>
              <a:t>Μαΐου 2015</a:t>
            </a:r>
            <a:r>
              <a:rPr lang="el-GR" sz="1400" dirty="0" smtClean="0">
                <a:latin typeface="Arial" pitchFamily="34" charset="0"/>
                <a:cs typeface="Arial" pitchFamily="34" charset="0"/>
              </a:rPr>
              <a:t>.</a:t>
            </a:r>
            <a:endParaRPr lang="el-GR" sz="1400" dirty="0">
              <a:latin typeface="Arial" pitchFamily="34" charset="0"/>
              <a:cs typeface="Arial" pitchFamily="34" charset="0"/>
            </a:endParaRPr>
          </a:p>
        </p:txBody>
      </p:sp>
      <p:sp>
        <p:nvSpPr>
          <p:cNvPr id="14" name="Rectangle 13"/>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4" y="81755"/>
            <a:ext cx="1159520" cy="1148784"/>
          </a:xfrm>
          <a:prstGeom prst="rect">
            <a:avLst/>
          </a:prstGeom>
        </p:spPr>
      </p:pic>
      <p:sp>
        <p:nvSpPr>
          <p:cNvPr id="10" name="Rectangle 9"/>
          <p:cNvSpPr/>
          <p:nvPr/>
        </p:nvSpPr>
        <p:spPr>
          <a:xfrm>
            <a:off x="1708958" y="653535"/>
            <a:ext cx="5703280" cy="584775"/>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Εθελοντικός καθαρισμός ακτών –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Voluntary Coastal Cleanup</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(25-26/04/2015)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590800" y="3736300"/>
            <a:ext cx="6655556" cy="2893100"/>
          </a:xfrm>
          <a:prstGeom prst="rect">
            <a:avLst/>
          </a:prstGeom>
        </p:spPr>
        <p:txBody>
          <a:bodyPr wrap="square">
            <a:spAutoFit/>
          </a:bodyPr>
          <a:lstStyle/>
          <a:p>
            <a:r>
              <a:rPr lang="en-US" sz="1400" dirty="0" smtClean="0">
                <a:solidFill>
                  <a:prstClr val="black"/>
                </a:solidFill>
                <a:latin typeface="Arial" pitchFamily="34" charset="0"/>
                <a:cs typeface="Arial" pitchFamily="34" charset="0"/>
              </a:rPr>
              <a:t>Following the two-day voluntary coastal </a:t>
            </a:r>
            <a:r>
              <a:rPr lang="en-US" sz="1400" dirty="0">
                <a:solidFill>
                  <a:prstClr val="black"/>
                </a:solidFill>
                <a:latin typeface="Arial" pitchFamily="34" charset="0"/>
                <a:cs typeface="Arial" pitchFamily="34" charset="0"/>
              </a:rPr>
              <a:t>cleanup </a:t>
            </a:r>
            <a:r>
              <a:rPr lang="en-US" sz="1400" dirty="0" smtClean="0">
                <a:solidFill>
                  <a:prstClr val="black"/>
                </a:solidFill>
                <a:latin typeface="Arial" pitchFamily="34" charset="0"/>
                <a:cs typeface="Arial" pitchFamily="34" charset="0"/>
              </a:rPr>
              <a:t>in </a:t>
            </a:r>
            <a:r>
              <a:rPr lang="en-US" sz="1400" dirty="0" err="1" smtClean="0">
                <a:solidFill>
                  <a:prstClr val="black"/>
                </a:solidFill>
                <a:latin typeface="Arial" pitchFamily="34" charset="0"/>
                <a:cs typeface="Arial" pitchFamily="34" charset="0"/>
              </a:rPr>
              <a:t>Kardamyla</a:t>
            </a:r>
            <a:r>
              <a:rPr lang="en-US" sz="1400" dirty="0" smtClean="0">
                <a:solidFill>
                  <a:prstClr val="black"/>
                </a:solidFill>
                <a:latin typeface="Arial" pitchFamily="34" charset="0"/>
                <a:cs typeface="Arial" pitchFamily="34" charset="0"/>
              </a:rPr>
              <a:t> (25-26th </a:t>
            </a:r>
            <a:r>
              <a:rPr lang="en-US" sz="1400" dirty="0">
                <a:solidFill>
                  <a:prstClr val="black"/>
                </a:solidFill>
                <a:latin typeface="Arial" pitchFamily="34" charset="0"/>
                <a:cs typeface="Arial" pitchFamily="34" charset="0"/>
              </a:rPr>
              <a:t>April </a:t>
            </a:r>
            <a:r>
              <a:rPr lang="en-US" sz="1400" dirty="0" smtClean="0">
                <a:solidFill>
                  <a:prstClr val="black"/>
                </a:solidFill>
                <a:latin typeface="Arial" pitchFamily="34" charset="0"/>
                <a:cs typeface="Arial" pitchFamily="34" charset="0"/>
              </a:rPr>
              <a:t>2015), the Foundation is organizing once more another cleanup in cooperation with</a:t>
            </a:r>
            <a:r>
              <a:rPr lang="el-GR"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HELMEPA, within the framework of its environmental sensitivities. </a:t>
            </a:r>
            <a:r>
              <a:rPr lang="en-US" sz="1400" dirty="0">
                <a:solidFill>
                  <a:prstClr val="black"/>
                </a:solidFill>
                <a:latin typeface="Arial" pitchFamily="34" charset="0"/>
                <a:cs typeface="Arial" pitchFamily="34" charset="0"/>
              </a:rPr>
              <a:t>Among the participants </a:t>
            </a:r>
            <a:r>
              <a:rPr lang="en-US" sz="1400" dirty="0" smtClean="0">
                <a:solidFill>
                  <a:prstClr val="black"/>
                </a:solidFill>
                <a:latin typeface="Arial" pitchFamily="34" charset="0"/>
                <a:cs typeface="Arial" pitchFamily="34" charset="0"/>
              </a:rPr>
              <a:t>there will be:</a:t>
            </a:r>
            <a:endParaRPr lang="en-US" sz="1400" dirty="0">
              <a:solidFill>
                <a:prstClr val="black"/>
              </a:solidFill>
              <a:latin typeface="Arial" pitchFamily="34" charset="0"/>
              <a:cs typeface="Arial" pitchFamily="34" charset="0"/>
            </a:endParaRPr>
          </a:p>
          <a:p>
            <a:pPr marL="109538" indent="-55563"/>
            <a:r>
              <a:rPr lang="en-US" sz="1400" dirty="0">
                <a:solidFill>
                  <a:prstClr val="black"/>
                </a:solidFill>
                <a:latin typeface="Arial" pitchFamily="34" charset="0"/>
                <a:cs typeface="Arial" pitchFamily="34" charset="0"/>
              </a:rPr>
              <a:t>- The boarders of "Maria's Home-Education and </a:t>
            </a:r>
            <a:r>
              <a:rPr lang="en-US" sz="1400" dirty="0" smtClean="0">
                <a:solidFill>
                  <a:prstClr val="black"/>
                </a:solidFill>
                <a:latin typeface="Arial" pitchFamily="34" charset="0"/>
                <a:cs typeface="Arial" pitchFamily="34" charset="0"/>
              </a:rPr>
              <a:t>Culture</a:t>
            </a:r>
            <a:r>
              <a:rPr lang="el-GR"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Campus</a:t>
            </a:r>
            <a:r>
              <a:rPr lang="en-US" sz="1400" dirty="0">
                <a:solidFill>
                  <a:prstClr val="black"/>
                </a:solidFill>
                <a:latin typeface="Arial" pitchFamily="34" charset="0"/>
                <a:cs typeface="Arial" pitchFamily="34" charset="0"/>
              </a:rPr>
              <a:t>";</a:t>
            </a:r>
          </a:p>
          <a:p>
            <a:pPr marL="53975"/>
            <a:r>
              <a:rPr lang="en-US" sz="1400" dirty="0">
                <a:solidFill>
                  <a:prstClr val="black"/>
                </a:solidFill>
                <a:latin typeface="Arial" pitchFamily="34" charset="0"/>
                <a:cs typeface="Arial" pitchFamily="34" charset="0"/>
              </a:rPr>
              <a:t>- representatives of the "Maria </a:t>
            </a:r>
            <a:r>
              <a:rPr lang="en-US" sz="1400" dirty="0" err="1">
                <a:solidFill>
                  <a:prstClr val="black"/>
                </a:solidFill>
                <a:latin typeface="Arial" pitchFamily="34" charset="0"/>
                <a:cs typeface="Arial" pitchFamily="34" charset="0"/>
              </a:rPr>
              <a:t>Tsakos</a:t>
            </a:r>
            <a:r>
              <a:rPr lang="en-US" sz="1400" dirty="0">
                <a:solidFill>
                  <a:prstClr val="black"/>
                </a:solidFill>
                <a:latin typeface="Arial" pitchFamily="34" charset="0"/>
                <a:cs typeface="Arial" pitchFamily="34" charset="0"/>
              </a:rPr>
              <a:t>" Foundation and the </a:t>
            </a:r>
            <a:r>
              <a:rPr lang="en-US" sz="1400" dirty="0" err="1" smtClean="0">
                <a:solidFill>
                  <a:prstClr val="black"/>
                </a:solidFill>
                <a:latin typeface="Arial" pitchFamily="34" charset="0"/>
                <a:cs typeface="Arial" pitchFamily="34" charset="0"/>
              </a:rPr>
              <a:t>Tsakos</a:t>
            </a:r>
            <a:r>
              <a:rPr lang="el-GR"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Shipping</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a:p>
            <a:pPr marL="109538" indent="-55563"/>
            <a:r>
              <a:rPr lang="en-US" sz="1400" dirty="0">
                <a:solidFill>
                  <a:prstClr val="black"/>
                </a:solidFill>
                <a:latin typeface="Arial" pitchFamily="34" charset="0"/>
                <a:cs typeface="Arial" pitchFamily="34" charset="0"/>
              </a:rPr>
              <a:t>- the "Progressive Group of </a:t>
            </a:r>
            <a:r>
              <a:rPr lang="en-US" sz="1400" dirty="0" err="1">
                <a:solidFill>
                  <a:prstClr val="black"/>
                </a:solidFill>
                <a:latin typeface="Arial" pitchFamily="34" charset="0"/>
                <a:cs typeface="Arial" pitchFamily="34" charset="0"/>
              </a:rPr>
              <a:t>Kardamyla</a:t>
            </a:r>
            <a:r>
              <a:rPr lang="en-US" sz="1400" dirty="0">
                <a:solidFill>
                  <a:prstClr val="black"/>
                </a:solidFill>
                <a:latin typeface="Arial" pitchFamily="34" charset="0"/>
                <a:cs typeface="Arial" pitchFamily="34" charset="0"/>
              </a:rPr>
              <a:t>";</a:t>
            </a:r>
          </a:p>
          <a:p>
            <a:pPr marL="109538" indent="-55563">
              <a:buFontTx/>
              <a:buChar char="-"/>
            </a:pPr>
            <a:r>
              <a:rPr lang="el-GR"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the </a:t>
            </a:r>
            <a:r>
              <a:rPr lang="en-US" sz="1400" dirty="0">
                <a:solidFill>
                  <a:prstClr val="black"/>
                </a:solidFill>
                <a:latin typeface="Arial" pitchFamily="34" charset="0"/>
                <a:cs typeface="Arial" pitchFamily="34" charset="0"/>
              </a:rPr>
              <a:t>"Women's Association of </a:t>
            </a:r>
            <a:r>
              <a:rPr lang="en-US" sz="1400" dirty="0" err="1">
                <a:solidFill>
                  <a:prstClr val="black"/>
                </a:solidFill>
                <a:latin typeface="Arial" pitchFamily="34" charset="0"/>
                <a:cs typeface="Arial" pitchFamily="34" charset="0"/>
              </a:rPr>
              <a:t>Kardamyla</a:t>
            </a:r>
            <a:r>
              <a:rPr lang="en-US" sz="1400" dirty="0">
                <a:solidFill>
                  <a:prstClr val="black"/>
                </a:solidFill>
                <a:latin typeface="Arial" pitchFamily="34" charset="0"/>
                <a:cs typeface="Arial" pitchFamily="34" charset="0"/>
              </a:rPr>
              <a:t>"; </a:t>
            </a:r>
            <a:endParaRPr lang="en-US" sz="1400" dirty="0" smtClean="0">
              <a:solidFill>
                <a:prstClr val="black"/>
              </a:solidFill>
              <a:latin typeface="Arial" pitchFamily="34" charset="0"/>
              <a:cs typeface="Arial" pitchFamily="34" charset="0"/>
            </a:endParaRPr>
          </a:p>
          <a:p>
            <a:pPr marL="109538" indent="-55563">
              <a:buFontTx/>
              <a:buChar char="-"/>
            </a:pPr>
            <a:r>
              <a:rPr lang="el-GR"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the voluntary group “OMIKRON”;</a:t>
            </a:r>
            <a:endParaRPr lang="en-US" sz="1400" dirty="0">
              <a:solidFill>
                <a:prstClr val="black"/>
              </a:solidFill>
              <a:latin typeface="Arial" pitchFamily="34" charset="0"/>
              <a:cs typeface="Arial" pitchFamily="34" charset="0"/>
            </a:endParaRPr>
          </a:p>
          <a:p>
            <a:pPr marL="109538" indent="-55563">
              <a:buFontTx/>
              <a:buChar char="-"/>
            </a:pPr>
            <a:r>
              <a:rPr lang="el-GR" sz="14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pupils </a:t>
            </a:r>
            <a:r>
              <a:rPr lang="en-US" sz="1400" dirty="0">
                <a:solidFill>
                  <a:prstClr val="black"/>
                </a:solidFill>
                <a:latin typeface="Arial" pitchFamily="34" charset="0"/>
                <a:cs typeface="Arial" pitchFamily="34" charset="0"/>
              </a:rPr>
              <a:t>from the </a:t>
            </a:r>
            <a:r>
              <a:rPr lang="en-US" sz="1400" dirty="0" err="1">
                <a:solidFill>
                  <a:prstClr val="black"/>
                </a:solidFill>
                <a:latin typeface="Arial" pitchFamily="34" charset="0"/>
                <a:cs typeface="Arial" pitchFamily="34" charset="0"/>
              </a:rPr>
              <a:t>Kardamyla</a:t>
            </a:r>
            <a:r>
              <a:rPr lang="en-US" sz="1400" dirty="0">
                <a:solidFill>
                  <a:prstClr val="black"/>
                </a:solidFill>
                <a:latin typeface="Arial" pitchFamily="34" charset="0"/>
                <a:cs typeface="Arial" pitchFamily="34" charset="0"/>
              </a:rPr>
              <a:t> schools and other volunteers</a:t>
            </a:r>
            <a:r>
              <a:rPr lang="en-US" sz="1400" dirty="0" smtClean="0">
                <a:solidFill>
                  <a:prstClr val="black"/>
                </a:solidFill>
                <a:latin typeface="Arial" pitchFamily="34" charset="0"/>
                <a:cs typeface="Arial" pitchFamily="34" charset="0"/>
              </a:rPr>
              <a:t>.</a:t>
            </a:r>
            <a:endParaRPr lang="el-GR" sz="1400" dirty="0" smtClean="0">
              <a:solidFill>
                <a:prstClr val="black"/>
              </a:solidFill>
              <a:latin typeface="Arial" pitchFamily="34" charset="0"/>
              <a:cs typeface="Arial" pitchFamily="34" charset="0"/>
            </a:endParaRPr>
          </a:p>
          <a:p>
            <a:r>
              <a:rPr lang="en-US" sz="1400" dirty="0" smtClean="0">
                <a:latin typeface="Arial" pitchFamily="34" charset="0"/>
                <a:cs typeface="Arial" pitchFamily="34" charset="0"/>
              </a:rPr>
              <a:t>All participants were given the necessary material for cleaning and caps with the logos of the Foundation and HELMEPA. </a:t>
            </a:r>
            <a:r>
              <a:rPr lang="en-US" sz="1400" dirty="0" smtClean="0">
                <a:latin typeface="Arial" pitchFamily="34" charset="0"/>
                <a:cs typeface="Arial" pitchFamily="34" charset="0"/>
              </a:rPr>
              <a:t>This </a:t>
            </a:r>
            <a:r>
              <a:rPr lang="en-US" sz="1400" dirty="0">
                <a:latin typeface="Arial" pitchFamily="34" charset="0"/>
                <a:cs typeface="Arial" pitchFamily="34" charset="0"/>
              </a:rPr>
              <a:t>voluntary action will take place once again on </a:t>
            </a:r>
            <a:r>
              <a:rPr lang="en-US" sz="1400" dirty="0" smtClean="0">
                <a:latin typeface="Arial" pitchFamily="34" charset="0"/>
                <a:cs typeface="Arial" pitchFamily="34" charset="0"/>
              </a:rPr>
              <a:t>10th May</a:t>
            </a:r>
            <a:r>
              <a:rPr lang="el-GR" sz="1400" dirty="0" smtClean="0">
                <a:latin typeface="Arial" pitchFamily="34" charset="0"/>
                <a:cs typeface="Arial" pitchFamily="34" charset="0"/>
              </a:rPr>
              <a:t> </a:t>
            </a:r>
            <a:r>
              <a:rPr lang="en-US" sz="1400" dirty="0" smtClean="0">
                <a:latin typeface="Arial" pitchFamily="34" charset="0"/>
                <a:cs typeface="Arial" pitchFamily="34" charset="0"/>
              </a:rPr>
              <a:t>2015.</a:t>
            </a:r>
            <a:endParaRPr lang="en-US" sz="1400" dirty="0">
              <a:solidFill>
                <a:prstClr val="black"/>
              </a:solidFill>
              <a:latin typeface="Arial" pitchFamily="34" charset="0"/>
              <a:cs typeface="Arial" pitchFamily="34" charset="0"/>
            </a:endParaRPr>
          </a:p>
        </p:txBody>
      </p:sp>
      <p:cxnSp>
        <p:nvCxnSpPr>
          <p:cNvPr id="5" name="Straight Connector 4"/>
          <p:cNvCxnSpPr/>
          <p:nvPr/>
        </p:nvCxnSpPr>
        <p:spPr>
          <a:xfrm>
            <a:off x="1295400" y="3716861"/>
            <a:ext cx="434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02430"/>
            <a:ext cx="2590800" cy="2626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6256" y="116956"/>
            <a:ext cx="1643487" cy="168406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9" name="Oval 18"/>
          <p:cNvSpPr/>
          <p:nvPr/>
        </p:nvSpPr>
        <p:spPr>
          <a:xfrm>
            <a:off x="8802454" y="1332790"/>
            <a:ext cx="220289" cy="259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16787" y="1542672"/>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608" y="1920280"/>
            <a:ext cx="2420646" cy="1874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582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4"/>
            <a:ext cx="365760" cy="365125"/>
          </a:xfrm>
          <a:prstGeom prst="rect">
            <a:avLst/>
          </a:prstGeom>
        </p:spPr>
        <p:txBody>
          <a:bodyPr/>
          <a:lstStyle/>
          <a:p>
            <a:pPr>
              <a:defRPr/>
            </a:pPr>
            <a:fld id="{2929246C-DE4C-4E7F-B14D-9895A9DC4E0C}" type="slidenum">
              <a:rPr lang="en-US" smtClean="0"/>
              <a:pPr>
                <a:defRPr/>
              </a:pPr>
              <a:t>4</a:t>
            </a:fld>
            <a:endParaRPr lang="en-US" dirty="0"/>
          </a:p>
        </p:txBody>
      </p:sp>
      <p:sp>
        <p:nvSpPr>
          <p:cNvPr id="7" name="Rectangle 6"/>
          <p:cNvSpPr/>
          <p:nvPr/>
        </p:nvSpPr>
        <p:spPr>
          <a:xfrm>
            <a:off x="48904" y="1811513"/>
            <a:ext cx="8980839" cy="2031325"/>
          </a:xfrm>
          <a:prstGeom prst="rect">
            <a:avLst/>
          </a:prstGeom>
        </p:spPr>
        <p:txBody>
          <a:bodyPr wrap="square">
            <a:spAutoFit/>
          </a:bodyPr>
          <a:lstStyle/>
          <a:p>
            <a:r>
              <a:rPr lang="el-GR" sz="1400" dirty="0"/>
              <a:t>Το Ίδρυμα </a:t>
            </a:r>
            <a:r>
              <a:rPr lang="el-GR" sz="1400" dirty="0" smtClean="0"/>
              <a:t>φιλοξένησε </a:t>
            </a:r>
            <a:r>
              <a:rPr lang="el-GR" sz="1400" dirty="0"/>
              <a:t>στις εγκαταστάσεις του στη </a:t>
            </a:r>
            <a:r>
              <a:rPr lang="el-GR" sz="1400" dirty="0" smtClean="0"/>
              <a:t>Χίο,</a:t>
            </a:r>
            <a:r>
              <a:rPr lang="en-US" sz="1400" dirty="0" smtClean="0"/>
              <a:t> </a:t>
            </a:r>
            <a:r>
              <a:rPr lang="el-GR" sz="1400" dirty="0" smtClean="0"/>
              <a:t>διήμερο σεμινάριο</a:t>
            </a:r>
            <a:r>
              <a:rPr lang="en-US" sz="1400" dirty="0" smtClean="0"/>
              <a:t> </a:t>
            </a:r>
            <a:r>
              <a:rPr lang="el-GR" sz="1400" dirty="0" smtClean="0"/>
              <a:t>Σύγχρονης </a:t>
            </a:r>
            <a:r>
              <a:rPr lang="el-GR" sz="1400" dirty="0"/>
              <a:t>Ναυτικής Μετεωρολογίας, το οποίο απευθυνόταν </a:t>
            </a:r>
            <a:r>
              <a:rPr lang="el-GR" sz="1400" dirty="0" smtClean="0"/>
              <a:t>σε</a:t>
            </a:r>
            <a:r>
              <a:rPr lang="en-US" sz="1400" dirty="0" smtClean="0"/>
              <a:t> </a:t>
            </a:r>
            <a:r>
              <a:rPr lang="el-GR" sz="1400" dirty="0" smtClean="0"/>
              <a:t>επαγγελματίες </a:t>
            </a:r>
            <a:r>
              <a:rPr lang="el-GR" sz="1400" dirty="0"/>
              <a:t>ή δόκιμους ναυτικούς. </a:t>
            </a:r>
          </a:p>
          <a:p>
            <a:endParaRPr lang="en-US" sz="1400" dirty="0"/>
          </a:p>
          <a:p>
            <a:r>
              <a:rPr lang="el-GR" sz="1400" dirty="0"/>
              <a:t>Η πρώτη μέρα του σεμιναρίου ήταν αφιερωμένη στον τρόπο ανάγνωσης </a:t>
            </a:r>
            <a:r>
              <a:rPr lang="el-GR" sz="1400" dirty="0" smtClean="0"/>
              <a:t>των</a:t>
            </a:r>
            <a:r>
              <a:rPr lang="en-US" sz="1400" dirty="0" smtClean="0"/>
              <a:t> </a:t>
            </a:r>
            <a:r>
              <a:rPr lang="el-GR" sz="1400" dirty="0" smtClean="0"/>
              <a:t>χαρτών </a:t>
            </a:r>
            <a:r>
              <a:rPr lang="el-GR" sz="1400" dirty="0">
                <a:latin typeface="Arial" pitchFamily="34" charset="0"/>
                <a:cs typeface="Arial" pitchFamily="34" charset="0"/>
              </a:rPr>
              <a:t>επιφανείας (facsimile) και των κυματικών χαρτών, ενώ η </a:t>
            </a:r>
            <a:r>
              <a:rPr lang="el-GR" sz="1400" dirty="0" smtClean="0">
                <a:latin typeface="Arial" pitchFamily="34" charset="0"/>
                <a:cs typeface="Arial" pitchFamily="34" charset="0"/>
              </a:rPr>
              <a:t>δεύτερη</a:t>
            </a:r>
            <a:r>
              <a:rPr lang="en-US" sz="1400" dirty="0" smtClean="0">
                <a:latin typeface="Arial" pitchFamily="34" charset="0"/>
                <a:cs typeface="Arial" pitchFamily="34" charset="0"/>
              </a:rPr>
              <a:t> </a:t>
            </a:r>
            <a:r>
              <a:rPr lang="el-GR" sz="1400" dirty="0" smtClean="0">
                <a:latin typeface="Arial" pitchFamily="34" charset="0"/>
                <a:cs typeface="Arial" pitchFamily="34" charset="0"/>
              </a:rPr>
              <a:t>μέρα </a:t>
            </a:r>
            <a:r>
              <a:rPr lang="el-GR" sz="1400" dirty="0">
                <a:latin typeface="Arial" pitchFamily="34" charset="0"/>
                <a:cs typeface="Arial" pitchFamily="34" charset="0"/>
              </a:rPr>
              <a:t>ήταν αφιερωμένη στις σύγχρονες μεθόδους που υπάρχουν για </a:t>
            </a:r>
            <a:r>
              <a:rPr lang="el-GR" sz="1400" dirty="0" smtClean="0">
                <a:latin typeface="Arial" pitchFamily="34" charset="0"/>
                <a:cs typeface="Arial" pitchFamily="34" charset="0"/>
              </a:rPr>
              <a:t>να</a:t>
            </a:r>
            <a:r>
              <a:rPr lang="en-US" sz="1400" dirty="0" smtClean="0">
                <a:latin typeface="Arial" pitchFamily="34" charset="0"/>
                <a:cs typeface="Arial" pitchFamily="34" charset="0"/>
              </a:rPr>
              <a:t> </a:t>
            </a:r>
            <a:r>
              <a:rPr lang="el-GR" sz="1400" dirty="0" smtClean="0">
                <a:latin typeface="Arial" pitchFamily="34" charset="0"/>
                <a:cs typeface="Arial" pitchFamily="34" charset="0"/>
              </a:rPr>
              <a:t>λαμβάνονται </a:t>
            </a:r>
            <a:r>
              <a:rPr lang="el-GR" sz="1400" dirty="0">
                <a:latin typeface="Arial" pitchFamily="34" charset="0"/>
                <a:cs typeface="Arial" pitchFamily="34" charset="0"/>
              </a:rPr>
              <a:t>όλες οι επίσημες μετεωρολογικές πληροφορίες στο </a:t>
            </a:r>
            <a:r>
              <a:rPr lang="el-GR" sz="1400" dirty="0" smtClean="0">
                <a:latin typeface="Arial" pitchFamily="34" charset="0"/>
                <a:cs typeface="Arial" pitchFamily="34" charset="0"/>
              </a:rPr>
              <a:t>καράβι</a:t>
            </a:r>
            <a:r>
              <a:rPr lang="en-US" sz="1400" dirty="0" smtClean="0">
                <a:latin typeface="Arial" pitchFamily="34" charset="0"/>
                <a:cs typeface="Arial" pitchFamily="34" charset="0"/>
              </a:rPr>
              <a:t> </a:t>
            </a:r>
            <a:r>
              <a:rPr lang="el-GR" sz="1400" dirty="0" smtClean="0">
                <a:latin typeface="Arial" pitchFamily="34" charset="0"/>
                <a:cs typeface="Arial" pitchFamily="34" charset="0"/>
              </a:rPr>
              <a:t>μέσω </a:t>
            </a:r>
            <a:r>
              <a:rPr lang="en-US" sz="1400" dirty="0">
                <a:latin typeface="Arial" pitchFamily="34" charset="0"/>
                <a:cs typeface="Arial" pitchFamily="34" charset="0"/>
              </a:rPr>
              <a:t>e-mail. </a:t>
            </a:r>
          </a:p>
          <a:p>
            <a:endParaRPr lang="en-US" sz="1400" dirty="0"/>
          </a:p>
          <a:p>
            <a:r>
              <a:rPr lang="el-GR" sz="1400" dirty="0" smtClean="0"/>
              <a:t>Εισηγητής </a:t>
            </a:r>
            <a:r>
              <a:rPr lang="el-GR" sz="1400" dirty="0"/>
              <a:t>του σεμιναρίου ήταν ο Δρ. Νίκος Μαζαράκης, </a:t>
            </a:r>
            <a:r>
              <a:rPr lang="el-GR" sz="1400" dirty="0" smtClean="0"/>
              <a:t>Kαθηγητής</a:t>
            </a:r>
            <a:r>
              <a:rPr lang="en-US" sz="1400" dirty="0" smtClean="0"/>
              <a:t> </a:t>
            </a:r>
            <a:r>
              <a:rPr lang="el-GR" sz="1400" dirty="0" smtClean="0"/>
              <a:t>Ναυτικής </a:t>
            </a:r>
            <a:r>
              <a:rPr lang="el-GR" sz="1400" dirty="0"/>
              <a:t>Μετεωρολογίας </a:t>
            </a:r>
            <a:r>
              <a:rPr lang="el-GR" sz="1400" dirty="0" smtClean="0"/>
              <a:t>και</a:t>
            </a:r>
            <a:r>
              <a:rPr lang="en-US" sz="1400" dirty="0"/>
              <a:t> </a:t>
            </a:r>
            <a:r>
              <a:rPr lang="el-GR" sz="1400" dirty="0" smtClean="0"/>
              <a:t>Επιστημονικός </a:t>
            </a:r>
            <a:r>
              <a:rPr lang="el-GR" sz="1400" dirty="0"/>
              <a:t>Συνεργάτης του </a:t>
            </a:r>
            <a:r>
              <a:rPr lang="el-GR" sz="1400" dirty="0" smtClean="0"/>
              <a:t>Εθνικού</a:t>
            </a:r>
            <a:r>
              <a:rPr lang="en-US" sz="1400" dirty="0" smtClean="0"/>
              <a:t> </a:t>
            </a:r>
            <a:r>
              <a:rPr lang="el-GR" sz="1400" dirty="0" smtClean="0"/>
              <a:t>Αστεροσκοπείου </a:t>
            </a:r>
            <a:r>
              <a:rPr lang="el-GR" sz="1400" dirty="0"/>
              <a:t>Αθηνών</a:t>
            </a:r>
            <a:r>
              <a:rPr lang="el-GR" sz="1400" dirty="0" smtClean="0"/>
              <a:t>.</a:t>
            </a:r>
            <a:endParaRPr lang="el-GR" sz="1400" dirty="0"/>
          </a:p>
        </p:txBody>
      </p:sp>
      <p:sp>
        <p:nvSpPr>
          <p:cNvPr id="14" name="Rectangle 13"/>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4" y="81754"/>
            <a:ext cx="1228926" cy="1217547"/>
          </a:xfrm>
          <a:prstGeom prst="rect">
            <a:avLst/>
          </a:prstGeom>
        </p:spPr>
      </p:pic>
      <p:sp>
        <p:nvSpPr>
          <p:cNvPr id="10" name="Rectangle 9"/>
          <p:cNvSpPr/>
          <p:nvPr/>
        </p:nvSpPr>
        <p:spPr>
          <a:xfrm>
            <a:off x="1656154" y="690527"/>
            <a:ext cx="5751710" cy="830997"/>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Σεμινάριο Ναυτικής Μετεωρολογίας– </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Seminar of Modern </a:t>
            </a:r>
            <a:r>
              <a:rPr lang="en-US" sz="1600" b="1" dirty="0">
                <a:solidFill>
                  <a:schemeClr val="accent4">
                    <a:lumMod val="75000"/>
                  </a:schemeClr>
                </a:solidFill>
                <a:latin typeface="Times New Roman" panose="02020603050405020304" pitchFamily="18" charset="0"/>
                <a:cs typeface="Times New Roman" panose="02020603050405020304" pitchFamily="18" charset="0"/>
              </a:rPr>
              <a:t>Naval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Meteorology</a:t>
            </a:r>
          </a:p>
          <a:p>
            <a:pPr algn="ctr" fontAlgn="auto">
              <a:spcBef>
                <a:spcPts val="0"/>
              </a:spcBef>
              <a:spcAft>
                <a:spcPts val="0"/>
              </a:spcAft>
              <a:defRPr/>
            </a:pPr>
            <a:r>
              <a:rPr lang="en-US" sz="1600" b="1" dirty="0">
                <a:solidFill>
                  <a:schemeClr val="accent4">
                    <a:lumMod val="75000"/>
                  </a:schemeClr>
                </a:solidFill>
                <a:latin typeface="Times New Roman" panose="02020603050405020304" pitchFamily="18" charset="0"/>
                <a:cs typeface="Times New Roman" panose="02020603050405020304" pitchFamily="18" charset="0"/>
              </a:rPr>
              <a:t>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r>
              <a:rPr lang="en-US" sz="1600" b="1" dirty="0">
                <a:solidFill>
                  <a:schemeClr val="accent4">
                    <a:lumMod val="75000"/>
                  </a:schemeClr>
                </a:solidFill>
                <a:latin typeface="Times New Roman" panose="02020603050405020304" pitchFamily="18" charset="0"/>
                <a:cs typeface="Times New Roman" panose="02020603050405020304" pitchFamily="18" charset="0"/>
              </a:rPr>
              <a:t>25-26/04/2015</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191000" y="3962400"/>
            <a:ext cx="4953000" cy="2677656"/>
          </a:xfrm>
          <a:prstGeom prst="rect">
            <a:avLst/>
          </a:prstGeom>
        </p:spPr>
        <p:txBody>
          <a:bodyPr wrap="square">
            <a:spAutoFit/>
          </a:bodyPr>
          <a:lstStyle/>
          <a:p>
            <a:r>
              <a:rPr lang="en-US" sz="1400" dirty="0" smtClean="0">
                <a:latin typeface="Arial" pitchFamily="34" charset="0"/>
                <a:cs typeface="Arial" pitchFamily="34" charset="0"/>
              </a:rPr>
              <a:t>The Foundation hosted in </a:t>
            </a:r>
            <a:r>
              <a:rPr lang="en-US" sz="1400" dirty="0">
                <a:latin typeface="Arial" pitchFamily="34" charset="0"/>
                <a:cs typeface="Arial" pitchFamily="34" charset="0"/>
              </a:rPr>
              <a:t>its premises in Chios, a two-day seminar of Modern </a:t>
            </a:r>
            <a:r>
              <a:rPr lang="en-US" sz="1400" dirty="0" smtClean="0">
                <a:latin typeface="Arial" pitchFamily="34" charset="0"/>
                <a:cs typeface="Arial" pitchFamily="34" charset="0"/>
              </a:rPr>
              <a:t>Naval Meteorology</a:t>
            </a:r>
            <a:r>
              <a:rPr lang="en-US" sz="1400" dirty="0">
                <a:latin typeface="Arial" pitchFamily="34" charset="0"/>
                <a:cs typeface="Arial" pitchFamily="34" charset="0"/>
              </a:rPr>
              <a:t>, addressed </a:t>
            </a:r>
            <a:r>
              <a:rPr lang="en-US" sz="1400" dirty="0" smtClean="0">
                <a:latin typeface="Arial" pitchFamily="34" charset="0"/>
                <a:cs typeface="Arial" pitchFamily="34" charset="0"/>
              </a:rPr>
              <a:t>to professionals </a:t>
            </a:r>
            <a:r>
              <a:rPr lang="en-US" sz="1400" dirty="0">
                <a:latin typeface="Arial" pitchFamily="34" charset="0"/>
                <a:cs typeface="Arial" pitchFamily="34" charset="0"/>
              </a:rPr>
              <a:t>or cadets </a:t>
            </a:r>
            <a:r>
              <a:rPr lang="en-US" sz="1400" dirty="0" smtClean="0">
                <a:latin typeface="Arial" pitchFamily="34" charset="0"/>
                <a:cs typeface="Arial" pitchFamily="34" charset="0"/>
              </a:rPr>
              <a:t>sailors.</a:t>
            </a:r>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The first day of the seminar will refer to the reading of surface </a:t>
            </a:r>
            <a:r>
              <a:rPr lang="en-US" sz="1400" dirty="0" smtClean="0">
                <a:latin typeface="Arial" pitchFamily="34" charset="0"/>
                <a:cs typeface="Arial" pitchFamily="34" charset="0"/>
              </a:rPr>
              <a:t>maps (facsimile</a:t>
            </a:r>
            <a:r>
              <a:rPr lang="en-US" sz="1400" dirty="0">
                <a:latin typeface="Arial" pitchFamily="34" charset="0"/>
                <a:cs typeface="Arial" pitchFamily="34" charset="0"/>
              </a:rPr>
              <a:t>) and wave maps, while the second day will refer to </a:t>
            </a:r>
            <a:r>
              <a:rPr lang="en-US" sz="1400" dirty="0" smtClean="0">
                <a:latin typeface="Arial" pitchFamily="34" charset="0"/>
                <a:cs typeface="Arial" pitchFamily="34" charset="0"/>
              </a:rPr>
              <a:t>modern methods </a:t>
            </a:r>
            <a:r>
              <a:rPr lang="en-US" sz="1400" dirty="0">
                <a:latin typeface="Arial" pitchFamily="34" charset="0"/>
                <a:cs typeface="Arial" pitchFamily="34" charset="0"/>
              </a:rPr>
              <a:t>of receiving official meteorological information on board </a:t>
            </a:r>
            <a:r>
              <a:rPr lang="en-US" sz="1400" dirty="0" smtClean="0">
                <a:latin typeface="Arial" pitchFamily="34" charset="0"/>
                <a:cs typeface="Arial" pitchFamily="34" charset="0"/>
              </a:rPr>
              <a:t>via email</a:t>
            </a:r>
            <a:r>
              <a:rPr lang="en-US" sz="1400" dirty="0">
                <a:latin typeface="Arial" pitchFamily="34" charset="0"/>
                <a:cs typeface="Arial" pitchFamily="34" charset="0"/>
              </a:rPr>
              <a:t>.</a:t>
            </a:r>
          </a:p>
          <a:p>
            <a:endParaRPr lang="en-US" sz="1400" dirty="0">
              <a:latin typeface="Arial" pitchFamily="34" charset="0"/>
              <a:cs typeface="Arial" pitchFamily="34" charset="0"/>
            </a:endParaRPr>
          </a:p>
          <a:p>
            <a:r>
              <a:rPr lang="en-US" sz="1400" dirty="0" smtClean="0">
                <a:solidFill>
                  <a:prstClr val="black"/>
                </a:solidFill>
                <a:latin typeface="Arial" pitchFamily="34" charset="0"/>
                <a:cs typeface="Arial" pitchFamily="34" charset="0"/>
              </a:rPr>
              <a:t>The </a:t>
            </a:r>
            <a:r>
              <a:rPr lang="en-US" sz="1400" dirty="0">
                <a:solidFill>
                  <a:prstClr val="black"/>
                </a:solidFill>
                <a:latin typeface="Arial" pitchFamily="34" charset="0"/>
                <a:cs typeface="Arial" pitchFamily="34" charset="0"/>
              </a:rPr>
              <a:t>Seminar was conducted by Dr. Nikos </a:t>
            </a:r>
            <a:r>
              <a:rPr lang="en-US" sz="1400" dirty="0" err="1">
                <a:solidFill>
                  <a:prstClr val="black"/>
                </a:solidFill>
                <a:latin typeface="Arial" pitchFamily="34" charset="0"/>
                <a:cs typeface="Arial" pitchFamily="34" charset="0"/>
              </a:rPr>
              <a:t>Mazarakis</a:t>
            </a:r>
            <a:r>
              <a:rPr lang="en-US" sz="1400" dirty="0">
                <a:solidFill>
                  <a:prstClr val="black"/>
                </a:solidFill>
                <a:latin typeface="Arial" pitchFamily="34" charset="0"/>
                <a:cs typeface="Arial" pitchFamily="34" charset="0"/>
              </a:rPr>
              <a:t>, Professor of Naval Meteorology and Scientific Associate of the National Observatory of Athens</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p:txBody>
      </p:sp>
      <p:cxnSp>
        <p:nvCxnSpPr>
          <p:cNvPr id="5" name="Straight Connector 4"/>
          <p:cNvCxnSpPr/>
          <p:nvPr/>
        </p:nvCxnSpPr>
        <p:spPr>
          <a:xfrm>
            <a:off x="4459054" y="3874683"/>
            <a:ext cx="434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256" y="116956"/>
            <a:ext cx="1643487" cy="168406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9" name="Oval 18"/>
          <p:cNvSpPr/>
          <p:nvPr/>
        </p:nvSpPr>
        <p:spPr>
          <a:xfrm>
            <a:off x="8802454" y="1332790"/>
            <a:ext cx="220289" cy="259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16787" y="1542672"/>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085076"/>
            <a:ext cx="3855493" cy="2568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8463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4"/>
            <a:ext cx="365760" cy="365125"/>
          </a:xfrm>
          <a:prstGeom prst="rect">
            <a:avLst/>
          </a:prstGeom>
        </p:spPr>
        <p:txBody>
          <a:bodyPr/>
          <a:lstStyle/>
          <a:p>
            <a:pPr>
              <a:defRPr/>
            </a:pPr>
            <a:fld id="{2929246C-DE4C-4E7F-B14D-9895A9DC4E0C}" type="slidenum">
              <a:rPr lang="en-US" smtClean="0"/>
              <a:pPr>
                <a:defRPr/>
              </a:pPr>
              <a:t>5</a:t>
            </a:fld>
            <a:endParaRPr lang="en-US" dirty="0"/>
          </a:p>
        </p:txBody>
      </p:sp>
      <p:sp>
        <p:nvSpPr>
          <p:cNvPr id="7" name="Rectangle 6"/>
          <p:cNvSpPr/>
          <p:nvPr/>
        </p:nvSpPr>
        <p:spPr>
          <a:xfrm>
            <a:off x="20472" y="1817984"/>
            <a:ext cx="8714096" cy="1169551"/>
          </a:xfrm>
          <a:prstGeom prst="rect">
            <a:avLst/>
          </a:prstGeom>
        </p:spPr>
        <p:txBody>
          <a:bodyPr wrap="square">
            <a:spAutoFit/>
          </a:bodyPr>
          <a:lstStyle/>
          <a:p>
            <a:r>
              <a:rPr lang="el-GR" sz="1400" dirty="0"/>
              <a:t>Το </a:t>
            </a:r>
            <a:r>
              <a:rPr lang="el-GR" sz="1400" dirty="0" smtClean="0"/>
              <a:t>Ίδρυμα </a:t>
            </a:r>
            <a:r>
              <a:rPr lang="el-GR" sz="1400" dirty="0" smtClean="0"/>
              <a:t>προχώρησε</a:t>
            </a:r>
            <a:r>
              <a:rPr lang="en-US" sz="1400" dirty="0" smtClean="0"/>
              <a:t> A)</a:t>
            </a:r>
            <a:r>
              <a:rPr lang="el-GR" sz="1400" dirty="0" smtClean="0"/>
              <a:t> </a:t>
            </a:r>
            <a:r>
              <a:rPr lang="el-GR" sz="1400" dirty="0" smtClean="0"/>
              <a:t>στην έκδοση βιβλίου με την</a:t>
            </a:r>
            <a:r>
              <a:rPr lang="en-US" sz="1400" dirty="0" smtClean="0"/>
              <a:t> </a:t>
            </a:r>
            <a:r>
              <a:rPr lang="el-GR" sz="1400" dirty="0" smtClean="0"/>
              <a:t>εορταστική ομιλία της Φιλολόγου Ειρήνης Χούλη </a:t>
            </a:r>
            <a:r>
              <a:rPr lang="el-GR" sz="1400" dirty="0" smtClean="0">
                <a:latin typeface="Arial" pitchFamily="34" charset="0"/>
                <a:cs typeface="Arial" pitchFamily="34" charset="0"/>
              </a:rPr>
              <a:t>«Πανηγυρικός για την επέτειο της 25</a:t>
            </a:r>
            <a:r>
              <a:rPr lang="el-GR" sz="1400" baseline="30000" dirty="0" smtClean="0">
                <a:latin typeface="Arial" pitchFamily="34" charset="0"/>
                <a:cs typeface="Arial" pitchFamily="34" charset="0"/>
              </a:rPr>
              <a:t>ης</a:t>
            </a:r>
            <a:r>
              <a:rPr lang="el-GR" sz="1400" dirty="0" smtClean="0">
                <a:latin typeface="Arial" pitchFamily="34" charset="0"/>
                <a:cs typeface="Arial" pitchFamily="34" charset="0"/>
              </a:rPr>
              <a:t> Μαρτίου 1821»</a:t>
            </a:r>
            <a:r>
              <a:rPr lang="en-US" sz="1400" dirty="0" smtClean="0">
                <a:latin typeface="Arial" pitchFamily="34" charset="0"/>
                <a:cs typeface="Arial" pitchFamily="34" charset="0"/>
              </a:rPr>
              <a:t> </a:t>
            </a:r>
            <a:r>
              <a:rPr lang="el-GR" sz="1400" dirty="0" smtClean="0">
                <a:latin typeface="Arial" pitchFamily="34" charset="0"/>
                <a:cs typeface="Arial" pitchFamily="34" charset="0"/>
              </a:rPr>
              <a:t>και </a:t>
            </a:r>
            <a:r>
              <a:rPr lang="el-GR" sz="1400" dirty="0" smtClean="0">
                <a:latin typeface="Arial" pitchFamily="34" charset="0"/>
                <a:cs typeface="Arial" pitchFamily="34" charset="0"/>
              </a:rPr>
              <a:t>Β) στην </a:t>
            </a:r>
            <a:r>
              <a:rPr lang="el-GR" sz="1400" dirty="0" smtClean="0">
                <a:latin typeface="Arial" pitchFamily="34" charset="0"/>
                <a:cs typeface="Arial" pitchFamily="34" charset="0"/>
              </a:rPr>
              <a:t>ανατύπωση μιας </a:t>
            </a:r>
            <a:r>
              <a:rPr lang="el-GR" sz="1400" dirty="0" smtClean="0"/>
              <a:t>σημαντικής </a:t>
            </a:r>
            <a:r>
              <a:rPr lang="el-GR" sz="1400" dirty="0"/>
              <a:t>και </a:t>
            </a:r>
            <a:r>
              <a:rPr lang="el-GR" sz="1400" dirty="0" smtClean="0"/>
              <a:t>σπάνιας φωτογραφίας </a:t>
            </a:r>
            <a:r>
              <a:rPr lang="el-GR" sz="1400" dirty="0"/>
              <a:t>της ανατολικής Χιακής </a:t>
            </a:r>
            <a:r>
              <a:rPr lang="el-GR" sz="1400" dirty="0" smtClean="0"/>
              <a:t>ακτογραμμής, </a:t>
            </a:r>
            <a:r>
              <a:rPr lang="el-GR" sz="1400" dirty="0"/>
              <a:t>της οποίας το πρωτότυπο βρίσκεται στα Αρχεία του Φιλοπρόοδου Ομίλου </a:t>
            </a:r>
            <a:r>
              <a:rPr lang="el-GR" sz="1400" dirty="0" smtClean="0"/>
              <a:t>Βροντάδου</a:t>
            </a:r>
            <a:r>
              <a:rPr lang="el-GR" sz="1400" dirty="0"/>
              <a:t>. </a:t>
            </a:r>
            <a:r>
              <a:rPr lang="en-US" sz="1400" dirty="0" smtClean="0"/>
              <a:t> </a:t>
            </a:r>
            <a:r>
              <a:rPr lang="el-GR" sz="1400" dirty="0" smtClean="0"/>
              <a:t>Η </a:t>
            </a:r>
            <a:r>
              <a:rPr lang="el-GR" sz="1400" dirty="0"/>
              <a:t>φωτογραφία είναι </a:t>
            </a:r>
            <a:r>
              <a:rPr lang="el-GR" sz="1400" dirty="0">
                <a:latin typeface="Arial" pitchFamily="34" charset="0"/>
                <a:cs typeface="Arial" pitchFamily="34" charset="0"/>
              </a:rPr>
              <a:t>του 1927, με </a:t>
            </a:r>
            <a:r>
              <a:rPr lang="el-GR" sz="1400" dirty="0"/>
              <a:t>λήψη από τον Σ. </a:t>
            </a:r>
            <a:r>
              <a:rPr lang="el-GR" sz="1400" dirty="0" smtClean="0"/>
              <a:t>Χαρτουλάρη</a:t>
            </a:r>
            <a:r>
              <a:rPr lang="en-US" sz="1400" dirty="0" smtClean="0"/>
              <a:t>, </a:t>
            </a:r>
            <a:r>
              <a:rPr lang="el-GR" sz="1400" dirty="0" smtClean="0"/>
              <a:t>ιστορικό Χιώτη φωτογράφο.</a:t>
            </a:r>
            <a:endParaRPr lang="el-GR" sz="1400" dirty="0">
              <a:latin typeface="Arial" pitchFamily="34" charset="0"/>
              <a:cs typeface="Arial" pitchFamily="34" charset="0"/>
            </a:endParaRPr>
          </a:p>
        </p:txBody>
      </p:sp>
      <p:sp>
        <p:nvSpPr>
          <p:cNvPr id="14" name="Rectangle 13"/>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4" y="150549"/>
            <a:ext cx="1228926" cy="1217547"/>
          </a:xfrm>
          <a:prstGeom prst="rect">
            <a:avLst/>
          </a:prstGeom>
        </p:spPr>
      </p:pic>
      <p:sp>
        <p:nvSpPr>
          <p:cNvPr id="10" name="Rectangle 9"/>
          <p:cNvSpPr/>
          <p:nvPr/>
        </p:nvSpPr>
        <p:spPr>
          <a:xfrm>
            <a:off x="1656154" y="690527"/>
            <a:ext cx="5751710" cy="830997"/>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Εκδόσεις βιβλίων και ιστορικών χαρτών– </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Publishing of books and historical maps</a:t>
            </a:r>
          </a:p>
          <a:p>
            <a:pPr algn="ctr" fontAlgn="auto">
              <a:spcBef>
                <a:spcPts val="0"/>
              </a:spcBef>
              <a:spcAft>
                <a:spcPts val="0"/>
              </a:spcAft>
              <a:defRPr/>
            </a:pPr>
            <a:r>
              <a:rPr lang="en-US" sz="1600" b="1" dirty="0">
                <a:solidFill>
                  <a:schemeClr val="accent4">
                    <a:lumMod val="75000"/>
                  </a:schemeClr>
                </a:solidFill>
                <a:latin typeface="Times New Roman" panose="02020603050405020304" pitchFamily="18" charset="0"/>
                <a:cs typeface="Times New Roman" panose="02020603050405020304" pitchFamily="18" charset="0"/>
              </a:rPr>
              <a:t>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(28-29/04/2015)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6801" y="3124200"/>
            <a:ext cx="6599422" cy="1384995"/>
          </a:xfrm>
          <a:prstGeom prst="rect">
            <a:avLst/>
          </a:prstGeom>
        </p:spPr>
        <p:txBody>
          <a:bodyPr wrap="square">
            <a:spAutoFit/>
          </a:bodyPr>
          <a:lstStyle/>
          <a:p>
            <a:r>
              <a:rPr lang="en-US" sz="1400" dirty="0" smtClean="0">
                <a:latin typeface="Arial" pitchFamily="34" charset="0"/>
                <a:cs typeface="Arial" pitchFamily="34" charset="0"/>
              </a:rPr>
              <a:t>The Foundation proceeded to </a:t>
            </a:r>
            <a:r>
              <a:rPr lang="en-US" sz="1400" dirty="0" smtClean="0">
                <a:latin typeface="Arial" pitchFamily="34" charset="0"/>
                <a:cs typeface="Arial" pitchFamily="34" charset="0"/>
              </a:rPr>
              <a:t>A) </a:t>
            </a:r>
            <a:r>
              <a:rPr lang="en-US" sz="1400" dirty="0" smtClean="0">
                <a:latin typeface="Arial" pitchFamily="34" charset="0"/>
                <a:cs typeface="Arial" pitchFamily="34" charset="0"/>
              </a:rPr>
              <a:t>the </a:t>
            </a:r>
            <a:r>
              <a:rPr lang="en-US" sz="1400" dirty="0" smtClean="0">
                <a:latin typeface="Arial" pitchFamily="34" charset="0"/>
                <a:cs typeface="Arial" pitchFamily="34" charset="0"/>
              </a:rPr>
              <a:t>publishing of the festive speech by the Prof. Irene </a:t>
            </a:r>
            <a:r>
              <a:rPr lang="en-US" sz="1400" dirty="0" err="1" smtClean="0">
                <a:latin typeface="Arial" pitchFamily="34" charset="0"/>
                <a:cs typeface="Arial" pitchFamily="34" charset="0"/>
              </a:rPr>
              <a:t>Choulis</a:t>
            </a:r>
            <a:r>
              <a:rPr lang="en-US" sz="1400" dirty="0" smtClean="0">
                <a:latin typeface="Arial" pitchFamily="34" charset="0"/>
                <a:cs typeface="Arial" pitchFamily="34" charset="0"/>
              </a:rPr>
              <a:t> </a:t>
            </a:r>
            <a:r>
              <a:rPr lang="en-US" sz="1400" dirty="0">
                <a:latin typeface="Arial" pitchFamily="34" charset="0"/>
                <a:cs typeface="Arial" pitchFamily="34" charset="0"/>
              </a:rPr>
              <a:t>entitled </a:t>
            </a:r>
            <a:r>
              <a:rPr lang="en-US" sz="1400" dirty="0" smtClean="0">
                <a:latin typeface="Arial" pitchFamily="34" charset="0"/>
                <a:cs typeface="Arial" pitchFamily="34" charset="0"/>
              </a:rPr>
              <a:t>“Commemorative Speech </a:t>
            </a:r>
            <a:r>
              <a:rPr lang="en-US" sz="1400" dirty="0">
                <a:latin typeface="Arial" pitchFamily="34" charset="0"/>
                <a:cs typeface="Arial" pitchFamily="34" charset="0"/>
              </a:rPr>
              <a:t>on the anniversary of </a:t>
            </a:r>
            <a:r>
              <a:rPr lang="en-US" sz="1400" dirty="0" smtClean="0">
                <a:latin typeface="Arial" pitchFamily="34" charset="0"/>
                <a:cs typeface="Arial" pitchFamily="34" charset="0"/>
              </a:rPr>
              <a:t>25</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March 1821”, as well as </a:t>
            </a:r>
            <a:r>
              <a:rPr lang="en-US" sz="1400" dirty="0" smtClean="0">
                <a:latin typeface="Arial" pitchFamily="34" charset="0"/>
                <a:cs typeface="Arial" pitchFamily="34" charset="0"/>
              </a:rPr>
              <a:t>to B) </a:t>
            </a:r>
            <a:r>
              <a:rPr lang="en-US" sz="1400" dirty="0">
                <a:latin typeface="Arial" pitchFamily="34" charset="0"/>
                <a:cs typeface="Arial" pitchFamily="34" charset="0"/>
              </a:rPr>
              <a:t>the </a:t>
            </a:r>
            <a:r>
              <a:rPr lang="en-US" sz="1400" dirty="0" smtClean="0">
                <a:latin typeface="Arial" pitchFamily="34" charset="0"/>
                <a:cs typeface="Arial" pitchFamily="34" charset="0"/>
              </a:rPr>
              <a:t>reprinting </a:t>
            </a:r>
            <a:r>
              <a:rPr lang="en-US" sz="1400" dirty="0">
                <a:latin typeface="Arial" pitchFamily="34" charset="0"/>
                <a:cs typeface="Arial" pitchFamily="34" charset="0"/>
              </a:rPr>
              <a:t>of </a:t>
            </a:r>
            <a:r>
              <a:rPr lang="en-US" sz="1400" dirty="0" smtClean="0">
                <a:latin typeface="Arial" pitchFamily="34" charset="0"/>
                <a:cs typeface="Arial" pitchFamily="34" charset="0"/>
              </a:rPr>
              <a:t>a most </a:t>
            </a:r>
            <a:r>
              <a:rPr lang="en-US" sz="1400" dirty="0">
                <a:latin typeface="Arial" pitchFamily="34" charset="0"/>
                <a:cs typeface="Arial" pitchFamily="34" charset="0"/>
              </a:rPr>
              <a:t>rare </a:t>
            </a:r>
            <a:r>
              <a:rPr lang="en-US" sz="1400" dirty="0" smtClean="0">
                <a:latin typeface="Arial" pitchFamily="34" charset="0"/>
                <a:cs typeface="Arial" pitchFamily="34" charset="0"/>
              </a:rPr>
              <a:t>photograph </a:t>
            </a:r>
            <a:r>
              <a:rPr lang="en-US" sz="1400" dirty="0">
                <a:latin typeface="Arial" pitchFamily="34" charset="0"/>
                <a:cs typeface="Arial" pitchFamily="34" charset="0"/>
              </a:rPr>
              <a:t>of the eastern coastline </a:t>
            </a:r>
            <a:r>
              <a:rPr lang="en-US" sz="1400" dirty="0" smtClean="0">
                <a:latin typeface="Arial" pitchFamily="34" charset="0"/>
                <a:cs typeface="Arial" pitchFamily="34" charset="0"/>
              </a:rPr>
              <a:t>of Chios. The original copy can be found in the archives of the Progressive Group of </a:t>
            </a:r>
            <a:r>
              <a:rPr lang="en-US" sz="1400" dirty="0" err="1" smtClean="0">
                <a:latin typeface="Arial" pitchFamily="34" charset="0"/>
                <a:cs typeface="Arial" pitchFamily="34" charset="0"/>
              </a:rPr>
              <a:t>Vrontados</a:t>
            </a:r>
            <a:r>
              <a:rPr lang="en-US" sz="1400" dirty="0" smtClean="0">
                <a:latin typeface="Arial" pitchFamily="34" charset="0"/>
                <a:cs typeface="Arial" pitchFamily="34" charset="0"/>
              </a:rPr>
              <a:t>. The photo is dated back in 1927, taken by S. </a:t>
            </a:r>
            <a:r>
              <a:rPr lang="en-US" sz="1400" dirty="0" err="1" smtClean="0">
                <a:latin typeface="Arial" pitchFamily="34" charset="0"/>
                <a:cs typeface="Arial" pitchFamily="34" charset="0"/>
              </a:rPr>
              <a:t>Chartoularis</a:t>
            </a:r>
            <a:r>
              <a:rPr lang="en-US" sz="1400" dirty="0" smtClean="0">
                <a:latin typeface="Arial" pitchFamily="34" charset="0"/>
                <a:cs typeface="Arial" pitchFamily="34" charset="0"/>
              </a:rPr>
              <a:t>, a famous </a:t>
            </a:r>
            <a:r>
              <a:rPr lang="en-US" sz="1400" dirty="0" err="1" smtClean="0">
                <a:latin typeface="Arial" pitchFamily="34" charset="0"/>
                <a:cs typeface="Arial" pitchFamily="34" charset="0"/>
              </a:rPr>
              <a:t>Chian</a:t>
            </a:r>
            <a:r>
              <a:rPr lang="en-US" sz="1400" dirty="0" smtClean="0">
                <a:latin typeface="Arial" pitchFamily="34" charset="0"/>
                <a:cs typeface="Arial" pitchFamily="34" charset="0"/>
              </a:rPr>
              <a:t> historical photographer.</a:t>
            </a:r>
            <a:endParaRPr lang="en-US" sz="1400" dirty="0">
              <a:latin typeface="Arial" pitchFamily="34" charset="0"/>
              <a:cs typeface="Arial" pitchFamily="34" charset="0"/>
            </a:endParaRPr>
          </a:p>
        </p:txBody>
      </p:sp>
      <p:cxnSp>
        <p:nvCxnSpPr>
          <p:cNvPr id="5" name="Straight Connector 4"/>
          <p:cNvCxnSpPr/>
          <p:nvPr/>
        </p:nvCxnSpPr>
        <p:spPr>
          <a:xfrm>
            <a:off x="1277830" y="2987535"/>
            <a:ext cx="434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256" y="116956"/>
            <a:ext cx="1643487" cy="168406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9" name="Oval 18"/>
          <p:cNvSpPr/>
          <p:nvPr/>
        </p:nvSpPr>
        <p:spPr>
          <a:xfrm>
            <a:off x="7848600" y="1524441"/>
            <a:ext cx="220289" cy="259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97854" y="1542671"/>
            <a:ext cx="220289" cy="258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966" y="3194918"/>
            <a:ext cx="2507777" cy="290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1" y="4556825"/>
            <a:ext cx="6504296" cy="2288555"/>
          </a:xfrm>
          <a:prstGeom prst="rect">
            <a:avLst/>
          </a:prstGeom>
        </p:spPr>
      </p:pic>
    </p:spTree>
    <p:extLst>
      <p:ext uri="{BB962C8B-B14F-4D97-AF65-F5344CB8AC3E}">
        <p14:creationId xmlns:p14="http://schemas.microsoft.com/office/powerpoint/2010/main" val="3830796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7107" y="2819400"/>
            <a:ext cx="7848599" cy="2123658"/>
          </a:xfrm>
          <a:prstGeom prst="rect">
            <a:avLst/>
          </a:prstGeom>
        </p:spPr>
        <p:txBody>
          <a:bodyPr wrap="square">
            <a:spAutoFit/>
          </a:bodyPr>
          <a:lstStyle/>
          <a:p>
            <a:pPr algn="ctr" fontAlgn="auto">
              <a:lnSpc>
                <a:spcPct val="150000"/>
              </a:lnSpc>
              <a:spcBef>
                <a:spcPts val="0"/>
              </a:spcBef>
              <a:spcAft>
                <a:spcPts val="0"/>
              </a:spcAft>
              <a:defRPr/>
            </a:pPr>
            <a:r>
              <a:rPr lang="el-GR"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ΜΕΛΛΟΝΤΙΚΕΣ ΔΡΑΣΕΙΣ </a:t>
            </a:r>
            <a:endParaRPr lang="en-US"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lnSpc>
                <a:spcPct val="150000"/>
              </a:lnSpc>
              <a:spcBef>
                <a:spcPts val="0"/>
              </a:spcBef>
              <a:spcAft>
                <a:spcPts val="0"/>
              </a:spcAft>
              <a:defRPr/>
            </a:pPr>
            <a:r>
              <a:rPr lang="en-US" sz="3200" b="1"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UPCOMING ACTIONS</a:t>
            </a:r>
            <a:endParaRPr lang="en-US" sz="2400" b="1" dirty="0" smtClean="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lnSpc>
                <a:spcPct val="150000"/>
              </a:lnSpc>
              <a:spcBef>
                <a:spcPts val="0"/>
              </a:spcBef>
              <a:spcAft>
                <a:spcPts val="0"/>
              </a:spcAft>
              <a:defRPr/>
            </a:pPr>
            <a:r>
              <a:rPr lang="en-US" sz="2400" b="1" dirty="0" smtClean="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 JUNE 2015</a:t>
            </a:r>
            <a:endParaRPr lang="en-US" sz="2400" b="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B6946694-2112-46B1-9650-15C2C48F587E}" type="slidenum">
              <a:rPr lang="en-US" smtClean="0">
                <a:latin typeface="Times New Roman" panose="02020603050405020304" pitchFamily="18" charset="0"/>
                <a:cs typeface="Times New Roman" panose="02020603050405020304" pitchFamily="18" charset="0"/>
              </a:rPr>
              <a:pPr>
                <a:defRPr/>
              </a:pPr>
              <a:t>6</a:t>
            </a:fld>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0" y="6604084"/>
            <a:ext cx="2743200" cy="253916"/>
          </a:xfrm>
          <a:prstGeom prst="rect">
            <a:avLst/>
          </a:prstGeom>
        </p:spPr>
        <p:txBody>
          <a:bodyPr wrap="square">
            <a:spAutoFit/>
          </a:bodyPr>
          <a:lstStyle/>
          <a:p>
            <a:pPr>
              <a:defRPr/>
            </a:pPr>
            <a:r>
              <a:rPr lang="en-US" sz="1050" dirty="0">
                <a:solidFill>
                  <a:schemeClr val="bg2">
                    <a:lumMod val="75000"/>
                  </a:schemeClr>
                </a:solidFill>
              </a:rPr>
              <a:t>Design and </a:t>
            </a:r>
            <a:r>
              <a:rPr lang="en-US" sz="1050" dirty="0" smtClean="0">
                <a:solidFill>
                  <a:schemeClr val="bg2">
                    <a:lumMod val="75000"/>
                  </a:schemeClr>
                </a:solidFill>
              </a:rPr>
              <a:t>Edit </a:t>
            </a:r>
            <a:r>
              <a:rPr lang="en-US" sz="1050" dirty="0">
                <a:solidFill>
                  <a:schemeClr val="bg2">
                    <a:lumMod val="75000"/>
                  </a:schemeClr>
                </a:solidFill>
              </a:rPr>
              <a:t>by </a:t>
            </a:r>
            <a:r>
              <a:rPr lang="en-US" sz="1050" dirty="0" smtClean="0">
                <a:solidFill>
                  <a:schemeClr val="bg2">
                    <a:lumMod val="75000"/>
                  </a:schemeClr>
                </a:solidFill>
              </a:rPr>
              <a:t>Peggy </a:t>
            </a:r>
            <a:r>
              <a:rPr lang="en-US" sz="1050" dirty="0" err="1" smtClean="0">
                <a:solidFill>
                  <a:schemeClr val="bg2">
                    <a:lumMod val="75000"/>
                  </a:schemeClr>
                </a:solidFill>
              </a:rPr>
              <a:t>Balekas</a:t>
            </a:r>
            <a:r>
              <a:rPr lang="en-US" sz="1050" dirty="0" smtClean="0">
                <a:solidFill>
                  <a:schemeClr val="bg2">
                    <a:lumMod val="75000"/>
                  </a:schemeClr>
                </a:solidFill>
              </a:rPr>
              <a:t> </a:t>
            </a:r>
            <a:r>
              <a:rPr lang="en-US" sz="1050" dirty="0" smtClean="0">
                <a:solidFill>
                  <a:schemeClr val="bg2">
                    <a:lumMod val="75000"/>
                  </a:schemeClr>
                </a:solidFill>
              </a:rPr>
              <a:t>05</a:t>
            </a:r>
            <a:r>
              <a:rPr lang="el-GR" sz="1050" dirty="0" smtClean="0">
                <a:solidFill>
                  <a:schemeClr val="bg2">
                    <a:lumMod val="75000"/>
                  </a:schemeClr>
                </a:solidFill>
              </a:rPr>
              <a:t>/</a:t>
            </a:r>
            <a:r>
              <a:rPr lang="en-US" sz="1050" dirty="0" smtClean="0">
                <a:solidFill>
                  <a:schemeClr val="bg2">
                    <a:lumMod val="75000"/>
                  </a:schemeClr>
                </a:solidFill>
              </a:rPr>
              <a:t>05</a:t>
            </a:r>
            <a:r>
              <a:rPr lang="el-GR" sz="1050" dirty="0" smtClean="0">
                <a:solidFill>
                  <a:schemeClr val="bg2">
                    <a:lumMod val="75000"/>
                  </a:schemeClr>
                </a:solidFill>
              </a:rPr>
              <a:t>/201</a:t>
            </a:r>
            <a:r>
              <a:rPr lang="en-US" sz="1050" dirty="0" smtClean="0">
                <a:solidFill>
                  <a:schemeClr val="bg2">
                    <a:lumMod val="75000"/>
                  </a:schemeClr>
                </a:solidFill>
              </a:rPr>
              <a:t>5</a:t>
            </a:r>
            <a:endParaRPr lang="en-US" sz="1050"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7820"/>
            <a:ext cx="1569310" cy="1554779"/>
          </a:xfrm>
          <a:prstGeom prst="rect">
            <a:avLst/>
          </a:prstGeom>
        </p:spPr>
      </p:pic>
      <p:sp>
        <p:nvSpPr>
          <p:cNvPr id="11" name="Rectangle 10"/>
          <p:cNvSpPr/>
          <p:nvPr/>
        </p:nvSpPr>
        <p:spPr>
          <a:xfrm>
            <a:off x="832451" y="1794891"/>
            <a:ext cx="7561646" cy="584775"/>
          </a:xfrm>
          <a:prstGeom prst="rect">
            <a:avLst/>
          </a:prstGeom>
        </p:spPr>
        <p:txBody>
          <a:bodyPr wrap="square">
            <a:spAutoFit/>
          </a:bodyPr>
          <a:lstStyle/>
          <a:p>
            <a:pPr algn="ctr" fontAlgn="auto">
              <a:spcBef>
                <a:spcPts val="0"/>
              </a:spcBef>
              <a:spcAft>
                <a:spcPts val="0"/>
              </a:spcAft>
              <a:defRPr/>
            </a:pPr>
            <a:r>
              <a:rPr lang="en-US"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‘MARIA TSAKOS’ FOUNDATION – </a:t>
            </a:r>
          </a:p>
          <a:p>
            <a:pPr algn="ctr" fontAlgn="auto">
              <a:spcBef>
                <a:spcPts val="0"/>
              </a:spcBef>
              <a:spcAft>
                <a:spcPts val="0"/>
              </a:spcAft>
              <a:defRPr/>
            </a:pPr>
            <a:r>
              <a:rPr lang="en-US"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INTERNATIONAL CENTER  OF MARITIME RESEARCH &amp; TRADITION</a:t>
            </a:r>
            <a:endParaRPr lang="en-US" sz="11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80739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4"/>
            <a:ext cx="365760" cy="365125"/>
          </a:xfrm>
          <a:prstGeom prst="rect">
            <a:avLst/>
          </a:prstGeom>
        </p:spPr>
        <p:txBody>
          <a:bodyPr/>
          <a:lstStyle/>
          <a:p>
            <a:pPr>
              <a:defRPr/>
            </a:pPr>
            <a:fld id="{2929246C-DE4C-4E7F-B14D-9895A9DC4E0C}" type="slidenum">
              <a:rPr lang="en-US" smtClean="0"/>
              <a:pPr>
                <a:defRPr/>
              </a:pPr>
              <a:t>7</a:t>
            </a:fld>
            <a:endParaRPr lang="en-US"/>
          </a:p>
        </p:txBody>
      </p:sp>
      <p:sp>
        <p:nvSpPr>
          <p:cNvPr id="7" name="Rectangle 6"/>
          <p:cNvSpPr/>
          <p:nvPr/>
        </p:nvSpPr>
        <p:spPr>
          <a:xfrm>
            <a:off x="-15923" y="1480925"/>
            <a:ext cx="8349018" cy="2462213"/>
          </a:xfrm>
          <a:prstGeom prst="rect">
            <a:avLst/>
          </a:prstGeom>
        </p:spPr>
        <p:txBody>
          <a:bodyPr wrap="square">
            <a:spAutoFit/>
          </a:bodyPr>
          <a:lstStyle/>
          <a:p>
            <a:pPr fontAlgn="base">
              <a:spcBef>
                <a:spcPct val="0"/>
              </a:spcBef>
              <a:spcAft>
                <a:spcPct val="0"/>
              </a:spcAft>
            </a:pPr>
            <a:r>
              <a:rPr lang="el-GR" sz="1400" dirty="0" smtClean="0">
                <a:solidFill>
                  <a:prstClr val="black"/>
                </a:solidFill>
                <a:latin typeface="Arial" pitchFamily="34" charset="0"/>
                <a:cs typeface="Arial" pitchFamily="34" charset="0"/>
              </a:rPr>
              <a:t>Σε συνέχεια της εθελοντικής δράσης καθαρισμού των ακτών των Καρδαμύλων, που πραγματοποιήθηκε στις 25-26 Απριλίου 2015, το Ίδρυμα σε συνεργασία με τη </a:t>
            </a:r>
            <a:r>
              <a:rPr lang="en-US" sz="1400" dirty="0" smtClean="0">
                <a:solidFill>
                  <a:prstClr val="black"/>
                </a:solidFill>
                <a:latin typeface="Arial" pitchFamily="34" charset="0"/>
                <a:cs typeface="Arial" pitchFamily="34" charset="0"/>
              </a:rPr>
              <a:t>HELMEPA</a:t>
            </a:r>
            <a:r>
              <a:rPr lang="el-GR" sz="1400" dirty="0" smtClean="0">
                <a:solidFill>
                  <a:prstClr val="black"/>
                </a:solidFill>
                <a:latin typeface="Arial" pitchFamily="34" charset="0"/>
                <a:cs typeface="Arial" pitchFamily="34" charset="0"/>
              </a:rPr>
              <a:t> διοργανώνουν νέο παράκτιο καθαρισμό στη Χίο, στα πλαίσια της ευαισθητοποίησής του Ιδρύματος σε περιβαλλοντικά θέματα.</a:t>
            </a:r>
            <a:endParaRPr lang="el-GR" sz="1400" dirty="0">
              <a:solidFill>
                <a:prstClr val="black"/>
              </a:solidFill>
              <a:latin typeface="Arial" pitchFamily="34" charset="0"/>
              <a:cs typeface="Arial" pitchFamily="34" charset="0"/>
            </a:endParaRPr>
          </a:p>
          <a:p>
            <a:pPr fontAlgn="base">
              <a:spcBef>
                <a:spcPct val="0"/>
              </a:spcBef>
              <a:spcAft>
                <a:spcPct val="0"/>
              </a:spcAft>
            </a:pPr>
            <a:r>
              <a:rPr lang="el-GR" sz="1400" dirty="0">
                <a:solidFill>
                  <a:prstClr val="black"/>
                </a:solidFill>
                <a:latin typeface="Arial" pitchFamily="34" charset="0"/>
                <a:cs typeface="Arial" pitchFamily="34" charset="0"/>
              </a:rPr>
              <a:t>Σ’ αυτό το </a:t>
            </a:r>
            <a:r>
              <a:rPr lang="el-GR" sz="1400" dirty="0" smtClean="0">
                <a:solidFill>
                  <a:prstClr val="black"/>
                </a:solidFill>
                <a:latin typeface="Arial" pitchFamily="34" charset="0"/>
                <a:cs typeface="Arial" pitchFamily="34" charset="0"/>
              </a:rPr>
              <a:t>κάλεσμα, θα συμμετάσχουν:</a:t>
            </a:r>
            <a:endParaRPr lang="el-GR" sz="1400" dirty="0">
              <a:solidFill>
                <a:prstClr val="black"/>
              </a:solidFill>
              <a:latin typeface="Arial" pitchFamily="34" charset="0"/>
              <a:cs typeface="Arial" pitchFamily="34" charset="0"/>
            </a:endParaRPr>
          </a:p>
          <a:p>
            <a:pPr marL="341313" fontAlgn="base">
              <a:spcBef>
                <a:spcPct val="0"/>
              </a:spcBef>
              <a:spcAft>
                <a:spcPct val="0"/>
              </a:spcAft>
            </a:pPr>
            <a:r>
              <a:rPr lang="el-GR" sz="1400" dirty="0">
                <a:solidFill>
                  <a:prstClr val="black"/>
                </a:solidFill>
                <a:latin typeface="Arial" pitchFamily="34" charset="0"/>
                <a:cs typeface="Arial" pitchFamily="34" charset="0"/>
              </a:rPr>
              <a:t>- </a:t>
            </a:r>
            <a:r>
              <a:rPr lang="el-GR" sz="1400" dirty="0" smtClean="0">
                <a:solidFill>
                  <a:prstClr val="black"/>
                </a:solidFill>
                <a:latin typeface="Arial" pitchFamily="34" charset="0"/>
                <a:cs typeface="Arial" pitchFamily="34" charset="0"/>
              </a:rPr>
              <a:t>Η </a:t>
            </a:r>
            <a:r>
              <a:rPr lang="el-GR" sz="1400" dirty="0">
                <a:solidFill>
                  <a:prstClr val="black"/>
                </a:solidFill>
                <a:latin typeface="Arial" pitchFamily="34" charset="0"/>
                <a:cs typeface="Arial" pitchFamily="34" charset="0"/>
              </a:rPr>
              <a:t>Μαθητική Στέγη Καρδαμύλων «ΤΟ ΣΠΙΤΙ ΤΗΣ ΜΑΡΙΑΣ - ΣΤΕΓΗ </a:t>
            </a:r>
            <a:r>
              <a:rPr lang="el-GR" sz="1400" dirty="0" smtClean="0">
                <a:solidFill>
                  <a:prstClr val="black"/>
                </a:solidFill>
                <a:latin typeface="Arial" pitchFamily="34" charset="0"/>
                <a:cs typeface="Arial" pitchFamily="34" charset="0"/>
              </a:rPr>
              <a:t>ΠΑΙΔΕΙΑΣ </a:t>
            </a:r>
            <a:r>
              <a:rPr lang="el-GR" sz="1400" dirty="0">
                <a:solidFill>
                  <a:prstClr val="black"/>
                </a:solidFill>
                <a:latin typeface="Arial" pitchFamily="34" charset="0"/>
                <a:cs typeface="Arial" pitchFamily="34" charset="0"/>
              </a:rPr>
              <a:t>ΚΑΙ ΠΟΛΙΤΙΣΜΟΥ»</a:t>
            </a:r>
          </a:p>
          <a:p>
            <a:pPr marL="341313" fontAlgn="base">
              <a:spcBef>
                <a:spcPct val="0"/>
              </a:spcBef>
              <a:spcAft>
                <a:spcPct val="0"/>
              </a:spcAft>
            </a:pPr>
            <a:r>
              <a:rPr lang="el-GR" sz="1400" dirty="0">
                <a:solidFill>
                  <a:prstClr val="black"/>
                </a:solidFill>
                <a:latin typeface="Arial" pitchFamily="34" charset="0"/>
                <a:cs typeface="Arial" pitchFamily="34" charset="0"/>
              </a:rPr>
              <a:t>- </a:t>
            </a:r>
            <a:r>
              <a:rPr lang="el-GR" sz="1400" dirty="0" smtClean="0">
                <a:solidFill>
                  <a:prstClr val="black"/>
                </a:solidFill>
                <a:latin typeface="Arial" pitchFamily="34" charset="0"/>
                <a:cs typeface="Arial" pitchFamily="34" charset="0"/>
              </a:rPr>
              <a:t>Στελέχη του Ιδρύματος «Μαρία Τσάκος» και της </a:t>
            </a:r>
            <a:r>
              <a:rPr lang="en-US" sz="1400" dirty="0" err="1" smtClean="0">
                <a:solidFill>
                  <a:prstClr val="black"/>
                </a:solidFill>
                <a:latin typeface="Arial" pitchFamily="34" charset="0"/>
                <a:cs typeface="Arial" pitchFamily="34" charset="0"/>
              </a:rPr>
              <a:t>Tsakos</a:t>
            </a:r>
            <a:r>
              <a:rPr lang="en-US" sz="1400" dirty="0" smtClean="0">
                <a:solidFill>
                  <a:prstClr val="black"/>
                </a:solidFill>
                <a:latin typeface="Arial" pitchFamily="34" charset="0"/>
                <a:cs typeface="Arial" pitchFamily="34" charset="0"/>
              </a:rPr>
              <a:t> Shipping</a:t>
            </a:r>
            <a:endParaRPr lang="el-GR" sz="1400" dirty="0">
              <a:solidFill>
                <a:prstClr val="black"/>
              </a:solidFill>
              <a:latin typeface="Arial" pitchFamily="34" charset="0"/>
              <a:cs typeface="Arial" pitchFamily="34" charset="0"/>
            </a:endParaRPr>
          </a:p>
          <a:p>
            <a:pPr marL="341313" fontAlgn="base">
              <a:spcBef>
                <a:spcPct val="0"/>
              </a:spcBef>
              <a:spcAft>
                <a:spcPct val="0"/>
              </a:spcAft>
            </a:pPr>
            <a:r>
              <a:rPr lang="el-GR" sz="1400" dirty="0" smtClean="0">
                <a:solidFill>
                  <a:prstClr val="black"/>
                </a:solidFill>
                <a:latin typeface="Arial" pitchFamily="34" charset="0"/>
                <a:cs typeface="Arial" pitchFamily="34" charset="0"/>
              </a:rPr>
              <a:t>- Ο Φιλοπρόοδος Όμιλος Καρδαμύλων</a:t>
            </a:r>
            <a:endParaRPr lang="el-GR" sz="1400" dirty="0">
              <a:solidFill>
                <a:prstClr val="black"/>
              </a:solidFill>
              <a:latin typeface="Arial" pitchFamily="34" charset="0"/>
              <a:cs typeface="Arial" pitchFamily="34" charset="0"/>
            </a:endParaRPr>
          </a:p>
          <a:p>
            <a:pPr marL="341313" fontAlgn="base">
              <a:spcBef>
                <a:spcPct val="0"/>
              </a:spcBef>
              <a:spcAft>
                <a:spcPct val="0"/>
              </a:spcAft>
              <a:buFontTx/>
              <a:buChar char="-"/>
            </a:pPr>
            <a:r>
              <a:rPr lang="el-GR" sz="1400" dirty="0" smtClean="0">
                <a:solidFill>
                  <a:prstClr val="black"/>
                </a:solidFill>
                <a:latin typeface="Arial" pitchFamily="34" charset="0"/>
                <a:cs typeface="Arial" pitchFamily="34" charset="0"/>
              </a:rPr>
              <a:t> Ο Σύλλογος Γυναικών Καρδαμύλων</a:t>
            </a:r>
          </a:p>
          <a:p>
            <a:pPr marL="341313" fontAlgn="base">
              <a:spcBef>
                <a:spcPct val="0"/>
              </a:spcBef>
              <a:spcAft>
                <a:spcPct val="0"/>
              </a:spcAft>
              <a:buFontTx/>
              <a:buChar char="-"/>
            </a:pPr>
            <a:r>
              <a:rPr lang="el-GR" sz="1400" dirty="0" smtClean="0">
                <a:solidFill>
                  <a:prstClr val="black"/>
                </a:solidFill>
                <a:latin typeface="Arial" pitchFamily="34" charset="0"/>
                <a:cs typeface="Arial" pitchFamily="34" charset="0"/>
              </a:rPr>
              <a:t> Η εθελοντική ομάδα «ΟΜΙΚΡΟΝ»</a:t>
            </a:r>
          </a:p>
          <a:p>
            <a:pPr marL="341313" fontAlgn="base">
              <a:spcBef>
                <a:spcPct val="0"/>
              </a:spcBef>
              <a:spcAft>
                <a:spcPct val="0"/>
              </a:spcAft>
              <a:buFontTx/>
              <a:buChar char="-"/>
            </a:pPr>
            <a:r>
              <a:rPr lang="el-GR" sz="1400" dirty="0" smtClean="0">
                <a:solidFill>
                  <a:prstClr val="black"/>
                </a:solidFill>
                <a:latin typeface="Arial" pitchFamily="34" charset="0"/>
                <a:cs typeface="Arial" pitchFamily="34" charset="0"/>
              </a:rPr>
              <a:t> Μαθητές των σχολείων των Καρδαμύλων και εθελοντές κάτοικοι.</a:t>
            </a:r>
          </a:p>
          <a:p>
            <a:pPr fontAlgn="base">
              <a:spcBef>
                <a:spcPct val="0"/>
              </a:spcBef>
              <a:spcAft>
                <a:spcPct val="0"/>
              </a:spcAft>
            </a:pPr>
            <a:endParaRPr lang="en-US" sz="1400" dirty="0">
              <a:solidFill>
                <a:prstClr val="black"/>
              </a:solidFill>
              <a:latin typeface="Arial" pitchFamily="34" charset="0"/>
              <a:cs typeface="Arial" pitchFamily="34" charset="0"/>
            </a:endParaRPr>
          </a:p>
        </p:txBody>
      </p:sp>
      <p:sp>
        <p:nvSpPr>
          <p:cNvPr id="14" name="Rectangle 13"/>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4" y="81754"/>
            <a:ext cx="1228926" cy="12175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596" y="65148"/>
            <a:ext cx="1487793" cy="141577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82975" y="748015"/>
            <a:ext cx="5703280" cy="584775"/>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Εθελοντικός καθαρισμός ακτών –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Voluntary Coastal Cleanup</a:t>
            </a:r>
          </a:p>
          <a:p>
            <a:pPr algn="ctr" fontAlgn="auto">
              <a:spcBef>
                <a:spcPts val="0"/>
              </a:spcBef>
              <a:spcAft>
                <a:spcPts val="0"/>
              </a:spcAft>
              <a:defRPr/>
            </a:pPr>
            <a:r>
              <a:rPr lang="en-US" sz="1600" b="1" dirty="0">
                <a:solidFill>
                  <a:schemeClr val="accent4">
                    <a:lumMod val="75000"/>
                  </a:schemeClr>
                </a:solidFill>
                <a:latin typeface="Times New Roman" panose="02020603050405020304" pitchFamily="18" charset="0"/>
                <a:cs typeface="Times New Roman" panose="02020603050405020304" pitchFamily="18" charset="0"/>
              </a:rPr>
              <a:t>(</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10/05/2015)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710859" y="3921456"/>
            <a:ext cx="5523381" cy="3108543"/>
          </a:xfrm>
          <a:prstGeom prst="rect">
            <a:avLst/>
          </a:prstGeom>
        </p:spPr>
        <p:txBody>
          <a:bodyPr wrap="square">
            <a:spAutoFit/>
          </a:bodyPr>
          <a:lstStyle/>
          <a:p>
            <a:r>
              <a:rPr lang="en-US" sz="1400" dirty="0" smtClean="0">
                <a:solidFill>
                  <a:prstClr val="black"/>
                </a:solidFill>
                <a:latin typeface="Arial" pitchFamily="34" charset="0"/>
                <a:cs typeface="Arial" pitchFamily="34" charset="0"/>
              </a:rPr>
              <a:t>Following the two-day voluntary coastal </a:t>
            </a:r>
            <a:r>
              <a:rPr lang="en-US" sz="1400" dirty="0">
                <a:solidFill>
                  <a:prstClr val="black"/>
                </a:solidFill>
                <a:latin typeface="Arial" pitchFamily="34" charset="0"/>
                <a:cs typeface="Arial" pitchFamily="34" charset="0"/>
              </a:rPr>
              <a:t>cleanup </a:t>
            </a:r>
            <a:r>
              <a:rPr lang="en-US" sz="1400" dirty="0" smtClean="0">
                <a:solidFill>
                  <a:prstClr val="black"/>
                </a:solidFill>
                <a:latin typeface="Arial" pitchFamily="34" charset="0"/>
                <a:cs typeface="Arial" pitchFamily="34" charset="0"/>
              </a:rPr>
              <a:t>in </a:t>
            </a:r>
            <a:r>
              <a:rPr lang="en-US" sz="1400" dirty="0" err="1" smtClean="0">
                <a:solidFill>
                  <a:prstClr val="black"/>
                </a:solidFill>
                <a:latin typeface="Arial" pitchFamily="34" charset="0"/>
                <a:cs typeface="Arial" pitchFamily="34" charset="0"/>
              </a:rPr>
              <a:t>Kardamyla</a:t>
            </a:r>
            <a:r>
              <a:rPr lang="en-US" sz="1400" dirty="0" smtClean="0">
                <a:solidFill>
                  <a:prstClr val="black"/>
                </a:solidFill>
                <a:latin typeface="Arial" pitchFamily="34" charset="0"/>
                <a:cs typeface="Arial" pitchFamily="34" charset="0"/>
              </a:rPr>
              <a:t> </a:t>
            </a:r>
          </a:p>
          <a:p>
            <a:r>
              <a:rPr lang="en-US" sz="1400" dirty="0" smtClean="0">
                <a:solidFill>
                  <a:prstClr val="black"/>
                </a:solidFill>
                <a:latin typeface="Arial" pitchFamily="34" charset="0"/>
                <a:cs typeface="Arial" pitchFamily="34" charset="0"/>
              </a:rPr>
              <a:t>(25-26th </a:t>
            </a:r>
            <a:r>
              <a:rPr lang="en-US" sz="1400" dirty="0">
                <a:solidFill>
                  <a:prstClr val="black"/>
                </a:solidFill>
                <a:latin typeface="Arial" pitchFamily="34" charset="0"/>
                <a:cs typeface="Arial" pitchFamily="34" charset="0"/>
              </a:rPr>
              <a:t>April </a:t>
            </a:r>
            <a:r>
              <a:rPr lang="en-US" sz="1400" dirty="0" smtClean="0">
                <a:solidFill>
                  <a:prstClr val="black"/>
                </a:solidFill>
                <a:latin typeface="Arial" pitchFamily="34" charset="0"/>
                <a:cs typeface="Arial" pitchFamily="34" charset="0"/>
              </a:rPr>
              <a:t>2015), the Foundation is organizing once more another cleanup in cooperation with HELMEPA, within the framework of its environmental sensitivities. </a:t>
            </a:r>
            <a:r>
              <a:rPr lang="en-US" sz="1400" dirty="0">
                <a:solidFill>
                  <a:prstClr val="black"/>
                </a:solidFill>
                <a:latin typeface="Arial" pitchFamily="34" charset="0"/>
                <a:cs typeface="Arial" pitchFamily="34" charset="0"/>
              </a:rPr>
              <a:t>Among the participants </a:t>
            </a:r>
            <a:r>
              <a:rPr lang="en-US" sz="1400" dirty="0" smtClean="0">
                <a:solidFill>
                  <a:prstClr val="black"/>
                </a:solidFill>
                <a:latin typeface="Arial" pitchFamily="34" charset="0"/>
                <a:cs typeface="Arial" pitchFamily="34" charset="0"/>
              </a:rPr>
              <a:t>there will be:</a:t>
            </a:r>
            <a:endParaRPr lang="en-US" sz="1400" dirty="0">
              <a:solidFill>
                <a:prstClr val="black"/>
              </a:solidFill>
              <a:latin typeface="Arial" pitchFamily="34" charset="0"/>
              <a:cs typeface="Arial" pitchFamily="34" charset="0"/>
            </a:endParaRPr>
          </a:p>
          <a:p>
            <a:endParaRPr lang="en-US" sz="1400" dirty="0">
              <a:solidFill>
                <a:prstClr val="black"/>
              </a:solidFill>
              <a:latin typeface="Arial" pitchFamily="34" charset="0"/>
              <a:cs typeface="Arial" pitchFamily="34" charset="0"/>
            </a:endParaRPr>
          </a:p>
          <a:p>
            <a:r>
              <a:rPr lang="en-US" sz="1400" dirty="0">
                <a:solidFill>
                  <a:prstClr val="black"/>
                </a:solidFill>
                <a:latin typeface="Arial" pitchFamily="34" charset="0"/>
                <a:cs typeface="Arial" pitchFamily="34" charset="0"/>
              </a:rPr>
              <a:t>- The boarders of "Maria's Home-Education and Culture Campus";</a:t>
            </a:r>
          </a:p>
          <a:p>
            <a:r>
              <a:rPr lang="en-US" sz="1400" dirty="0">
                <a:solidFill>
                  <a:prstClr val="black"/>
                </a:solidFill>
                <a:latin typeface="Arial" pitchFamily="34" charset="0"/>
                <a:cs typeface="Arial" pitchFamily="34" charset="0"/>
              </a:rPr>
              <a:t>- representatives of the "Maria </a:t>
            </a:r>
            <a:r>
              <a:rPr lang="en-US" sz="1400" dirty="0" err="1">
                <a:solidFill>
                  <a:prstClr val="black"/>
                </a:solidFill>
                <a:latin typeface="Arial" pitchFamily="34" charset="0"/>
                <a:cs typeface="Arial" pitchFamily="34" charset="0"/>
              </a:rPr>
              <a:t>Tsakos</a:t>
            </a:r>
            <a:r>
              <a:rPr lang="en-US" sz="1400" dirty="0">
                <a:solidFill>
                  <a:prstClr val="black"/>
                </a:solidFill>
                <a:latin typeface="Arial" pitchFamily="34" charset="0"/>
                <a:cs typeface="Arial" pitchFamily="34" charset="0"/>
              </a:rPr>
              <a:t>" Foundation and the </a:t>
            </a:r>
            <a:r>
              <a:rPr lang="en-US" sz="1400" dirty="0" err="1">
                <a:solidFill>
                  <a:prstClr val="black"/>
                </a:solidFill>
                <a:latin typeface="Arial" pitchFamily="34" charset="0"/>
                <a:cs typeface="Arial" pitchFamily="34" charset="0"/>
              </a:rPr>
              <a:t>Tsakos</a:t>
            </a:r>
            <a:endParaRPr lang="en-US" sz="1400" dirty="0">
              <a:solidFill>
                <a:prstClr val="black"/>
              </a:solidFill>
              <a:latin typeface="Arial" pitchFamily="34" charset="0"/>
              <a:cs typeface="Arial" pitchFamily="34" charset="0"/>
            </a:endParaRPr>
          </a:p>
          <a:p>
            <a:pPr marL="109538"/>
            <a:r>
              <a:rPr lang="en-US" sz="1400" dirty="0">
                <a:solidFill>
                  <a:prstClr val="black"/>
                </a:solidFill>
                <a:latin typeface="Arial" pitchFamily="34" charset="0"/>
                <a:cs typeface="Arial" pitchFamily="34" charset="0"/>
              </a:rPr>
              <a:t>Shipping Chios;</a:t>
            </a:r>
          </a:p>
          <a:p>
            <a:r>
              <a:rPr lang="en-US" sz="1400" dirty="0">
                <a:solidFill>
                  <a:prstClr val="black"/>
                </a:solidFill>
                <a:latin typeface="Arial" pitchFamily="34" charset="0"/>
                <a:cs typeface="Arial" pitchFamily="34" charset="0"/>
              </a:rPr>
              <a:t>- the "Progressive Group of </a:t>
            </a:r>
            <a:r>
              <a:rPr lang="en-US" sz="1400" dirty="0" err="1">
                <a:solidFill>
                  <a:prstClr val="black"/>
                </a:solidFill>
                <a:latin typeface="Arial" pitchFamily="34" charset="0"/>
                <a:cs typeface="Arial" pitchFamily="34" charset="0"/>
              </a:rPr>
              <a:t>Kardamyla</a:t>
            </a:r>
            <a:r>
              <a:rPr lang="en-US" sz="1400" dirty="0">
                <a:solidFill>
                  <a:prstClr val="black"/>
                </a:solidFill>
                <a:latin typeface="Arial" pitchFamily="34" charset="0"/>
                <a:cs typeface="Arial" pitchFamily="34" charset="0"/>
              </a:rPr>
              <a:t>";</a:t>
            </a:r>
          </a:p>
          <a:p>
            <a:pPr marL="109538" indent="-109538">
              <a:buFontTx/>
              <a:buChar char="-"/>
            </a:pPr>
            <a:r>
              <a:rPr lang="en-US" sz="1400" dirty="0" smtClean="0">
                <a:solidFill>
                  <a:prstClr val="black"/>
                </a:solidFill>
                <a:latin typeface="Arial" pitchFamily="34" charset="0"/>
                <a:cs typeface="Arial" pitchFamily="34" charset="0"/>
              </a:rPr>
              <a:t>the </a:t>
            </a:r>
            <a:r>
              <a:rPr lang="en-US" sz="1400" dirty="0">
                <a:solidFill>
                  <a:prstClr val="black"/>
                </a:solidFill>
                <a:latin typeface="Arial" pitchFamily="34" charset="0"/>
                <a:cs typeface="Arial" pitchFamily="34" charset="0"/>
              </a:rPr>
              <a:t>"Women's Association of </a:t>
            </a:r>
            <a:r>
              <a:rPr lang="en-US" sz="1400" dirty="0" err="1">
                <a:solidFill>
                  <a:prstClr val="black"/>
                </a:solidFill>
                <a:latin typeface="Arial" pitchFamily="34" charset="0"/>
                <a:cs typeface="Arial" pitchFamily="34" charset="0"/>
              </a:rPr>
              <a:t>Kardamyla</a:t>
            </a:r>
            <a:r>
              <a:rPr lang="en-US" sz="1400" dirty="0">
                <a:solidFill>
                  <a:prstClr val="black"/>
                </a:solidFill>
                <a:latin typeface="Arial" pitchFamily="34" charset="0"/>
                <a:cs typeface="Arial" pitchFamily="34" charset="0"/>
              </a:rPr>
              <a:t>"; </a:t>
            </a:r>
            <a:endParaRPr lang="en-US" sz="1400" dirty="0" smtClean="0">
              <a:solidFill>
                <a:prstClr val="black"/>
              </a:solidFill>
              <a:latin typeface="Arial" pitchFamily="34" charset="0"/>
              <a:cs typeface="Arial" pitchFamily="34" charset="0"/>
            </a:endParaRPr>
          </a:p>
          <a:p>
            <a:pPr marL="109538" indent="-109538">
              <a:buFontTx/>
              <a:buChar char="-"/>
            </a:pPr>
            <a:r>
              <a:rPr lang="en-US" sz="1400" dirty="0" smtClean="0">
                <a:solidFill>
                  <a:prstClr val="black"/>
                </a:solidFill>
                <a:latin typeface="Arial" pitchFamily="34" charset="0"/>
                <a:cs typeface="Arial" pitchFamily="34" charset="0"/>
              </a:rPr>
              <a:t>the voluntary group “OMIKRON”;</a:t>
            </a:r>
            <a:endParaRPr lang="en-US" sz="1400" dirty="0">
              <a:solidFill>
                <a:prstClr val="black"/>
              </a:solidFill>
              <a:latin typeface="Arial" pitchFamily="34" charset="0"/>
              <a:cs typeface="Arial" pitchFamily="34" charset="0"/>
            </a:endParaRPr>
          </a:p>
          <a:p>
            <a:r>
              <a:rPr lang="en-US" sz="1400" dirty="0">
                <a:solidFill>
                  <a:prstClr val="black"/>
                </a:solidFill>
                <a:latin typeface="Arial" pitchFamily="34" charset="0"/>
                <a:cs typeface="Arial" pitchFamily="34" charset="0"/>
              </a:rPr>
              <a:t>- pupils from the </a:t>
            </a:r>
            <a:r>
              <a:rPr lang="en-US" sz="1400" dirty="0" err="1">
                <a:solidFill>
                  <a:prstClr val="black"/>
                </a:solidFill>
                <a:latin typeface="Arial" pitchFamily="34" charset="0"/>
                <a:cs typeface="Arial" pitchFamily="34" charset="0"/>
              </a:rPr>
              <a:t>Kardamyla</a:t>
            </a:r>
            <a:r>
              <a:rPr lang="en-US" sz="1400" dirty="0">
                <a:solidFill>
                  <a:prstClr val="black"/>
                </a:solidFill>
                <a:latin typeface="Arial" pitchFamily="34" charset="0"/>
                <a:cs typeface="Arial" pitchFamily="34" charset="0"/>
              </a:rPr>
              <a:t> schools and other volunteers.</a:t>
            </a:r>
          </a:p>
          <a:p>
            <a:pPr fontAlgn="base">
              <a:spcBef>
                <a:spcPct val="0"/>
              </a:spcBef>
              <a:spcAft>
                <a:spcPct val="0"/>
              </a:spcAft>
            </a:pPr>
            <a:endParaRPr lang="en-US" sz="1400" dirty="0">
              <a:solidFill>
                <a:prstClr val="black"/>
              </a:solidFill>
              <a:latin typeface="Arial" pitchFamily="34" charset="0"/>
              <a:cs typeface="Arial" pitchFamily="34" charset="0"/>
            </a:endParaRPr>
          </a:p>
        </p:txBody>
      </p:sp>
      <p:cxnSp>
        <p:nvCxnSpPr>
          <p:cNvPr id="5" name="Straight Connector 4"/>
          <p:cNvCxnSpPr/>
          <p:nvPr/>
        </p:nvCxnSpPr>
        <p:spPr>
          <a:xfrm>
            <a:off x="3919425" y="3784979"/>
            <a:ext cx="434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8" y="3817961"/>
            <a:ext cx="3659680" cy="289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7619310" y="847316"/>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386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29246C-DE4C-4E7F-B14D-9895A9DC4E0C}" type="slidenum">
              <a:rPr lang="en-US" smtClean="0"/>
              <a:pPr>
                <a:defRPr/>
              </a:pPr>
              <a:t>8</a:t>
            </a:fld>
            <a:endParaRPr lang="en-US"/>
          </a:p>
        </p:txBody>
      </p:sp>
      <p:sp>
        <p:nvSpPr>
          <p:cNvPr id="5" name="Rectangle 4"/>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52" y="81754"/>
            <a:ext cx="1228926" cy="1217547"/>
          </a:xfrm>
          <a:prstGeom prst="rect">
            <a:avLst/>
          </a:prstGeom>
        </p:spPr>
      </p:pic>
      <p:sp>
        <p:nvSpPr>
          <p:cNvPr id="7" name="Rectangle 6"/>
          <p:cNvSpPr/>
          <p:nvPr/>
        </p:nvSpPr>
        <p:spPr>
          <a:xfrm>
            <a:off x="1371600" y="748015"/>
            <a:ext cx="6014655" cy="830997"/>
          </a:xfrm>
          <a:prstGeom prst="rect">
            <a:avLst/>
          </a:prstGeom>
        </p:spPr>
        <p:txBody>
          <a:bodyPr wrap="square">
            <a:spAutoFit/>
          </a:bodyPr>
          <a:lstStyle/>
          <a:p>
            <a:pPr algn="ctr" fontAlgn="auto">
              <a:spcBef>
                <a:spcPts val="0"/>
              </a:spcBef>
              <a:spcAft>
                <a:spcPts val="0"/>
              </a:spcAft>
              <a:defRPr/>
            </a:pPr>
            <a:r>
              <a:rPr lang="el-GR" sz="1600" b="1" dirty="0">
                <a:solidFill>
                  <a:schemeClr val="accent4">
                    <a:lumMod val="75000"/>
                  </a:schemeClr>
                </a:solidFill>
                <a:latin typeface="Times New Roman" panose="02020603050405020304" pitchFamily="18" charset="0"/>
                <a:cs typeface="Times New Roman" panose="02020603050405020304" pitchFamily="18" charset="0"/>
              </a:rPr>
              <a:t>Συμμετοχή στο «3ο Ναυτικό Σαλόνι παραδοσιακών Σκαφών» –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Participation in the “3</a:t>
            </a:r>
            <a:r>
              <a:rPr lang="en-US" sz="1600" b="1" baseline="30000" dirty="0" smtClean="0">
                <a:solidFill>
                  <a:schemeClr val="accent4">
                    <a:lumMod val="75000"/>
                  </a:schemeClr>
                </a:solidFill>
                <a:latin typeface="Times New Roman" panose="02020603050405020304" pitchFamily="18" charset="0"/>
                <a:cs typeface="Times New Roman" panose="02020603050405020304" pitchFamily="18" charset="0"/>
              </a:rPr>
              <a:t>rd</a:t>
            </a:r>
            <a:r>
              <a:rPr lang="en-US" sz="1600" b="1" dirty="0">
                <a:solidFill>
                  <a:schemeClr val="accent4">
                    <a:lumMod val="75000"/>
                  </a:schemeClr>
                </a:solidFill>
                <a:latin typeface="Times New Roman" panose="02020603050405020304" pitchFamily="18" charset="0"/>
                <a:cs typeface="Times New Roman" panose="02020603050405020304" pitchFamily="18" charset="0"/>
              </a:rPr>
              <a:t>  </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Traditional Boat Show”</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(28-29/05/2015)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256" y="65148"/>
            <a:ext cx="1710134" cy="162735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8360257" y="1444464"/>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0442" y="1840006"/>
            <a:ext cx="8929439" cy="1569660"/>
          </a:xfrm>
          <a:prstGeom prst="rect">
            <a:avLst/>
          </a:prstGeom>
        </p:spPr>
        <p:txBody>
          <a:bodyPr wrap="square">
            <a:spAutoFit/>
          </a:bodyPr>
          <a:lstStyle/>
          <a:p>
            <a:r>
              <a:rPr lang="el-GR" sz="1600" dirty="0" smtClean="0">
                <a:solidFill>
                  <a:prstClr val="black"/>
                </a:solidFill>
                <a:latin typeface="Arial" pitchFamily="34" charset="0"/>
                <a:cs typeface="Arial" pitchFamily="34" charset="0"/>
              </a:rPr>
              <a:t>Το Ίδρυμα θα γιορτάσει την Ευρωπαϊκή Ημέρα Θάλασσας συμμετέχοντας στο </a:t>
            </a:r>
            <a:r>
              <a:rPr lang="el-GR" sz="1600" dirty="0">
                <a:solidFill>
                  <a:prstClr val="black"/>
                </a:solidFill>
                <a:latin typeface="Arial" pitchFamily="34" charset="0"/>
                <a:cs typeface="Arial" pitchFamily="34" charset="0"/>
              </a:rPr>
              <a:t>3ο Ναυτικό </a:t>
            </a:r>
            <a:r>
              <a:rPr lang="el-GR" sz="1600" dirty="0" smtClean="0">
                <a:solidFill>
                  <a:prstClr val="black"/>
                </a:solidFill>
                <a:latin typeface="Arial" pitchFamily="34" charset="0"/>
                <a:cs typeface="Arial" pitchFamily="34" charset="0"/>
              </a:rPr>
              <a:t>Σαλόνι Παραδοσιακών Σκαφών, που θα λάβει χώρα στον Πειραιά στις </a:t>
            </a:r>
            <a:r>
              <a:rPr lang="el-GR" sz="1600" dirty="0">
                <a:solidFill>
                  <a:prstClr val="black"/>
                </a:solidFill>
                <a:latin typeface="Arial" pitchFamily="34" charset="0"/>
                <a:cs typeface="Arial" pitchFamily="34" charset="0"/>
              </a:rPr>
              <a:t>28-29 Μαΐου </a:t>
            </a:r>
            <a:r>
              <a:rPr lang="el-GR" sz="1600" dirty="0" smtClean="0">
                <a:solidFill>
                  <a:prstClr val="black"/>
                </a:solidFill>
                <a:latin typeface="Arial" pitchFamily="34" charset="0"/>
                <a:cs typeface="Arial" pitchFamily="34" charset="0"/>
              </a:rPr>
              <a:t>2015. Στην εν λόγω έκθεση, θα εκτεθούν </a:t>
            </a:r>
            <a:r>
              <a:rPr lang="el-GR" sz="1600" dirty="0">
                <a:solidFill>
                  <a:prstClr val="black"/>
                </a:solidFill>
                <a:latin typeface="Arial" pitchFamily="34" charset="0"/>
                <a:cs typeface="Arial" pitchFamily="34" charset="0"/>
              </a:rPr>
              <a:t>δύο </a:t>
            </a:r>
            <a:r>
              <a:rPr lang="el-GR" sz="1600" dirty="0" smtClean="0">
                <a:solidFill>
                  <a:prstClr val="black"/>
                </a:solidFill>
                <a:latin typeface="Arial" pitchFamily="34" charset="0"/>
                <a:cs typeface="Arial" pitchFamily="34" charset="0"/>
              </a:rPr>
              <a:t>ξύλινα </a:t>
            </a:r>
            <a:r>
              <a:rPr lang="el-GR" sz="1600" dirty="0">
                <a:solidFill>
                  <a:prstClr val="black"/>
                </a:solidFill>
                <a:latin typeface="Arial" pitchFamily="34" charset="0"/>
                <a:cs typeface="Arial" pitchFamily="34" charset="0"/>
              </a:rPr>
              <a:t>πλοιάρια, ομοιώματα </a:t>
            </a:r>
            <a:r>
              <a:rPr lang="el-GR" sz="1600" dirty="0" smtClean="0">
                <a:solidFill>
                  <a:prstClr val="black"/>
                </a:solidFill>
                <a:latin typeface="Arial" pitchFamily="34" charset="0"/>
                <a:cs typeface="Arial" pitchFamily="34" charset="0"/>
              </a:rPr>
              <a:t>πλοίων</a:t>
            </a:r>
            <a:r>
              <a:rPr lang="en-US" sz="1600" dirty="0" smtClean="0">
                <a:solidFill>
                  <a:prstClr val="black"/>
                </a:solidFill>
                <a:latin typeface="Arial" pitchFamily="34" charset="0"/>
                <a:cs typeface="Arial" pitchFamily="34" charset="0"/>
              </a:rPr>
              <a:t>, </a:t>
            </a:r>
            <a:r>
              <a:rPr lang="el-GR" sz="1600" dirty="0" smtClean="0">
                <a:solidFill>
                  <a:prstClr val="black"/>
                </a:solidFill>
                <a:latin typeface="Arial" pitchFamily="34" charset="0"/>
                <a:cs typeface="Arial" pitchFamily="34" charset="0"/>
              </a:rPr>
              <a:t>τα οποία κατασκευάσθηκαν στα πλαίσια του παιδικού προγράμματος του Ιδρύματος «Καραβοσκάρωμα». Παράλληλα, θα παρουσιάζεται το </a:t>
            </a:r>
            <a:r>
              <a:rPr lang="el-GR" sz="1600" dirty="0">
                <a:solidFill>
                  <a:prstClr val="black"/>
                </a:solidFill>
                <a:latin typeface="Arial" pitchFamily="34" charset="0"/>
                <a:cs typeface="Arial" pitchFamily="34" charset="0"/>
              </a:rPr>
              <a:t>απαραίτητο συνοδευτικό υλικό (φυλλάδια, </a:t>
            </a:r>
            <a:r>
              <a:rPr lang="el-GR" sz="1600" dirty="0" smtClean="0">
                <a:solidFill>
                  <a:prstClr val="black"/>
                </a:solidFill>
                <a:latin typeface="Arial" pitchFamily="34" charset="0"/>
                <a:cs typeface="Arial" pitchFamily="34" charset="0"/>
              </a:rPr>
              <a:t>οπτικοακουστικά μέσα), όπου γίνεται </a:t>
            </a:r>
            <a:r>
              <a:rPr lang="el-GR" sz="1600" dirty="0">
                <a:solidFill>
                  <a:prstClr val="black"/>
                </a:solidFill>
                <a:latin typeface="Arial" pitchFamily="34" charset="0"/>
                <a:cs typeface="Arial" pitchFamily="34" charset="0"/>
              </a:rPr>
              <a:t>περιγραφή της κατασκευής των πλοιαρίων.</a:t>
            </a:r>
            <a:endParaRPr lang="en-US" sz="1600" dirty="0">
              <a:solidFill>
                <a:prstClr val="black"/>
              </a:solidFill>
              <a:latin typeface="Arial" pitchFamily="34" charset="0"/>
              <a:cs typeface="Arial" pitchFamily="34" charset="0"/>
            </a:endParaRPr>
          </a:p>
        </p:txBody>
      </p:sp>
      <p:sp>
        <p:nvSpPr>
          <p:cNvPr id="12" name="Rectangle 11"/>
          <p:cNvSpPr/>
          <p:nvPr/>
        </p:nvSpPr>
        <p:spPr>
          <a:xfrm>
            <a:off x="5499891" y="3581400"/>
            <a:ext cx="3609990" cy="3046988"/>
          </a:xfrm>
          <a:prstGeom prst="rect">
            <a:avLst/>
          </a:prstGeom>
        </p:spPr>
        <p:txBody>
          <a:bodyPr wrap="square">
            <a:spAutoFit/>
          </a:bodyPr>
          <a:lstStyle/>
          <a:p>
            <a:r>
              <a:rPr lang="en-US" sz="1600" dirty="0" smtClean="0">
                <a:solidFill>
                  <a:prstClr val="black"/>
                </a:solidFill>
                <a:latin typeface="Arial" pitchFamily="34" charset="0"/>
                <a:cs typeface="Arial" pitchFamily="34" charset="0"/>
              </a:rPr>
              <a:t>The Foundation </a:t>
            </a:r>
            <a:r>
              <a:rPr lang="en-US" sz="1600" dirty="0">
                <a:solidFill>
                  <a:prstClr val="black"/>
                </a:solidFill>
                <a:latin typeface="Arial" pitchFamily="34" charset="0"/>
                <a:cs typeface="Arial" pitchFamily="34" charset="0"/>
              </a:rPr>
              <a:t>will celebrate the European </a:t>
            </a:r>
            <a:r>
              <a:rPr lang="en-US" sz="1600" dirty="0" smtClean="0">
                <a:solidFill>
                  <a:prstClr val="black"/>
                </a:solidFill>
                <a:latin typeface="Arial" pitchFamily="34" charset="0"/>
                <a:cs typeface="Arial" pitchFamily="34" charset="0"/>
              </a:rPr>
              <a:t>Maritime Day </a:t>
            </a:r>
            <a:r>
              <a:rPr lang="en-US" sz="1600" dirty="0">
                <a:solidFill>
                  <a:prstClr val="black"/>
                </a:solidFill>
                <a:latin typeface="Arial" pitchFamily="34" charset="0"/>
                <a:cs typeface="Arial" pitchFamily="34" charset="0"/>
              </a:rPr>
              <a:t>of the </a:t>
            </a:r>
            <a:r>
              <a:rPr lang="en-US" sz="1600" dirty="0" smtClean="0">
                <a:solidFill>
                  <a:prstClr val="black"/>
                </a:solidFill>
                <a:latin typeface="Arial" pitchFamily="34" charset="0"/>
                <a:cs typeface="Arial" pitchFamily="34" charset="0"/>
              </a:rPr>
              <a:t>Sea participating in the 3</a:t>
            </a:r>
            <a:r>
              <a:rPr lang="en-US" sz="1600" baseline="30000" dirty="0" smtClean="0">
                <a:solidFill>
                  <a:prstClr val="black"/>
                </a:solidFill>
                <a:latin typeface="Arial" pitchFamily="34" charset="0"/>
                <a:cs typeface="Arial" pitchFamily="34" charset="0"/>
              </a:rPr>
              <a:t>rd</a:t>
            </a:r>
            <a:r>
              <a:rPr lang="en-US" sz="1600" dirty="0" smtClean="0">
                <a:solidFill>
                  <a:prstClr val="black"/>
                </a:solidFill>
                <a:latin typeface="Arial" pitchFamily="34" charset="0"/>
                <a:cs typeface="Arial" pitchFamily="34" charset="0"/>
              </a:rPr>
              <a:t> Traditional Boat Show in Piraeus on 28-29</a:t>
            </a:r>
            <a:r>
              <a:rPr lang="en-US" sz="1600" baseline="30000" dirty="0" smtClean="0">
                <a:solidFill>
                  <a:prstClr val="black"/>
                </a:solidFill>
                <a:latin typeface="Arial" pitchFamily="34" charset="0"/>
                <a:cs typeface="Arial" pitchFamily="34" charset="0"/>
              </a:rPr>
              <a:t>th</a:t>
            </a:r>
            <a:r>
              <a:rPr lang="en-US" sz="1600" dirty="0" smtClean="0">
                <a:solidFill>
                  <a:prstClr val="black"/>
                </a:solidFill>
                <a:latin typeface="Arial" pitchFamily="34" charset="0"/>
                <a:cs typeface="Arial" pitchFamily="34" charset="0"/>
              </a:rPr>
              <a:t> May 2015. Two wooden ship models</a:t>
            </a:r>
            <a:r>
              <a:rPr lang="el-GR" sz="1600" dirty="0" smtClean="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built during the children’s </a:t>
            </a:r>
            <a:r>
              <a:rPr lang="en-US" sz="1600" dirty="0" err="1" smtClean="0">
                <a:solidFill>
                  <a:prstClr val="black"/>
                </a:solidFill>
                <a:latin typeface="Arial" pitchFamily="34" charset="0"/>
                <a:cs typeface="Arial" pitchFamily="34" charset="0"/>
              </a:rPr>
              <a:t>programme</a:t>
            </a:r>
            <a:r>
              <a:rPr lang="en-US" sz="1600" dirty="0" smtClean="0">
                <a:solidFill>
                  <a:prstClr val="black"/>
                </a:solidFill>
                <a:latin typeface="Arial" pitchFamily="34" charset="0"/>
                <a:cs typeface="Arial" pitchFamily="34" charset="0"/>
              </a:rPr>
              <a:t> “Shipbuilding”, will be exhibited, accompanied with brochures and audiovisual equipment, through which the attendees will be informed on the art of shipwright. </a:t>
            </a:r>
            <a:endParaRPr lang="en-US" sz="1600" dirty="0">
              <a:solidFill>
                <a:prstClr val="black"/>
              </a:solidFill>
              <a:latin typeface="Arial" pitchFamily="34" charset="0"/>
              <a:cs typeface="Arial" pitchFamily="34" charset="0"/>
            </a:endParaRPr>
          </a:p>
          <a:p>
            <a:pPr fontAlgn="base">
              <a:spcBef>
                <a:spcPct val="0"/>
              </a:spcBef>
              <a:spcAft>
                <a:spcPct val="0"/>
              </a:spcAft>
            </a:pPr>
            <a:endParaRPr lang="en-US" sz="1600" dirty="0">
              <a:solidFill>
                <a:prstClr val="black"/>
              </a:solidFill>
              <a:latin typeface="Arial" pitchFamily="34" charset="0"/>
              <a:cs typeface="Arial" pitchFamily="34" charset="0"/>
            </a:endParaRPr>
          </a:p>
        </p:txBody>
      </p:sp>
      <p:cxnSp>
        <p:nvCxnSpPr>
          <p:cNvPr id="13" name="Straight Connector 12"/>
          <p:cNvCxnSpPr/>
          <p:nvPr/>
        </p:nvCxnSpPr>
        <p:spPr>
          <a:xfrm>
            <a:off x="4357497" y="3429000"/>
            <a:ext cx="3824039"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042" y="3897524"/>
            <a:ext cx="3051898" cy="2341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442" y="3461982"/>
            <a:ext cx="2133600" cy="3212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8580546" y="1430998"/>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852" y="6596340"/>
            <a:ext cx="4114800" cy="261610"/>
          </a:xfrm>
          <a:prstGeom prst="rect">
            <a:avLst/>
          </a:prstGeom>
        </p:spPr>
        <p:txBody>
          <a:bodyPr wrap="square">
            <a:spAutoFit/>
          </a:bodyPr>
          <a:lstStyle/>
          <a:p>
            <a:pPr>
              <a:defRPr/>
            </a:pPr>
            <a:r>
              <a:rPr lang="en-US" sz="1100" dirty="0">
                <a:solidFill>
                  <a:schemeClr val="bg1">
                    <a:lumMod val="75000"/>
                  </a:schemeClr>
                </a:solidFill>
              </a:rPr>
              <a:t>Design and </a:t>
            </a:r>
            <a:r>
              <a:rPr lang="en-US" sz="1100" dirty="0" smtClean="0">
                <a:solidFill>
                  <a:schemeClr val="bg1">
                    <a:lumMod val="75000"/>
                  </a:schemeClr>
                </a:solidFill>
              </a:rPr>
              <a:t>Edit by Peggy </a:t>
            </a:r>
            <a:r>
              <a:rPr lang="en-US" sz="1100" dirty="0" err="1" smtClean="0">
                <a:solidFill>
                  <a:schemeClr val="bg1">
                    <a:lumMod val="75000"/>
                  </a:schemeClr>
                </a:solidFill>
              </a:rPr>
              <a:t>Balekas</a:t>
            </a:r>
            <a:r>
              <a:rPr lang="en-US" sz="1100" dirty="0" smtClean="0">
                <a:solidFill>
                  <a:schemeClr val="bg1">
                    <a:lumMod val="75000"/>
                  </a:schemeClr>
                </a:solidFill>
              </a:rPr>
              <a:t> </a:t>
            </a:r>
            <a:r>
              <a:rPr lang="en-US" sz="1100" dirty="0" smtClean="0">
                <a:solidFill>
                  <a:schemeClr val="bg1">
                    <a:lumMod val="75000"/>
                  </a:schemeClr>
                </a:solidFill>
              </a:rPr>
              <a:t>05/05/</a:t>
            </a:r>
            <a:r>
              <a:rPr lang="el-GR" sz="1100" dirty="0" smtClean="0">
                <a:solidFill>
                  <a:schemeClr val="bg1">
                    <a:lumMod val="75000"/>
                  </a:schemeClr>
                </a:solidFill>
              </a:rPr>
              <a:t>-2015</a:t>
            </a:r>
            <a:endParaRPr lang="en-US" sz="1100" dirty="0">
              <a:solidFill>
                <a:schemeClr val="bg1">
                  <a:lumMod val="75000"/>
                </a:schemeClr>
              </a:solidFill>
            </a:endParaRPr>
          </a:p>
        </p:txBody>
      </p:sp>
    </p:spTree>
    <p:extLst>
      <p:ext uri="{BB962C8B-B14F-4D97-AF65-F5344CB8AC3E}">
        <p14:creationId xmlns:p14="http://schemas.microsoft.com/office/powerpoint/2010/main" val="8897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29246C-DE4C-4E7F-B14D-9895A9DC4E0C}" type="slidenum">
              <a:rPr lang="en-US" smtClean="0"/>
              <a:pPr>
                <a:defRPr/>
              </a:pPr>
              <a:t>9</a:t>
            </a:fld>
            <a:endParaRPr lang="en-US"/>
          </a:p>
        </p:txBody>
      </p:sp>
      <p:sp>
        <p:nvSpPr>
          <p:cNvPr id="5" name="Rectangle 4"/>
          <p:cNvSpPr/>
          <p:nvPr/>
        </p:nvSpPr>
        <p:spPr>
          <a:xfrm>
            <a:off x="1774280" y="228863"/>
            <a:ext cx="5520670" cy="461665"/>
          </a:xfrm>
          <a:prstGeom prst="rect">
            <a:avLst/>
          </a:prstGeom>
        </p:spPr>
        <p:txBody>
          <a:bodyPr wrap="square">
            <a:spAutoFit/>
          </a:bodyPr>
          <a:lstStyle/>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“MARIA TSAKOS” FOUNDATION</a:t>
            </a:r>
            <a:r>
              <a:rPr lang="el-GR" sz="1200" b="1" dirty="0">
                <a:solidFill>
                  <a:srgbClr val="0070C0"/>
                </a:solidFill>
                <a:latin typeface="Times New Roman" panose="02020603050405020304" pitchFamily="18" charset="0"/>
                <a:cs typeface="Times New Roman" panose="02020603050405020304" pitchFamily="18" charset="0"/>
              </a:rPr>
              <a:t>-</a:t>
            </a:r>
            <a:endParaRPr lang="en-US" sz="1200" b="1" dirty="0">
              <a:solidFill>
                <a:srgbClr val="0070C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200" b="1" dirty="0">
                <a:solidFill>
                  <a:srgbClr val="0070C0"/>
                </a:solidFill>
                <a:latin typeface="Times New Roman" panose="02020603050405020304" pitchFamily="18" charset="0"/>
                <a:cs typeface="Times New Roman" panose="02020603050405020304" pitchFamily="18" charset="0"/>
              </a:rPr>
              <a:t>INTERNATIONAL CENTER OF MARITIME RESEARCH AND TRADITION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7" y="81754"/>
            <a:ext cx="1228926" cy="1217547"/>
          </a:xfrm>
          <a:prstGeom prst="rect">
            <a:avLst/>
          </a:prstGeom>
        </p:spPr>
      </p:pic>
      <p:sp>
        <p:nvSpPr>
          <p:cNvPr id="7" name="Rectangle 6"/>
          <p:cNvSpPr/>
          <p:nvPr/>
        </p:nvSpPr>
        <p:spPr>
          <a:xfrm>
            <a:off x="996488" y="893268"/>
            <a:ext cx="6596955" cy="830997"/>
          </a:xfrm>
          <a:prstGeom prst="rect">
            <a:avLst/>
          </a:prstGeom>
        </p:spPr>
        <p:txBody>
          <a:bodyPr wrap="square">
            <a:spAutoFit/>
          </a:bodyPr>
          <a:lstStyle/>
          <a:p>
            <a:pPr algn="ctr" fontAlgn="auto">
              <a:spcBef>
                <a:spcPts val="0"/>
              </a:spcBef>
              <a:spcAft>
                <a:spcPts val="0"/>
              </a:spcAft>
              <a:defRPr/>
            </a:pP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Προβολή ταινίας-ντοκιμαντέρ «Οι Θαλάσσιοι Δρόμοι της Μεσογείου» – </a:t>
            </a:r>
            <a:endParaRPr lang="en-US" sz="1600" b="1" dirty="0" smtClean="0">
              <a:solidFill>
                <a:schemeClr val="accent4">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Documentary “Sea Routes of the Mediterranean” </a:t>
            </a:r>
          </a:p>
          <a:p>
            <a:pPr algn="ctr" fontAlgn="auto">
              <a:spcBef>
                <a:spcPts val="0"/>
              </a:spcBef>
              <a:spcAft>
                <a:spcPts val="0"/>
              </a:spcAft>
              <a:defRPr/>
            </a:pP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0</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2/0</a:t>
            </a:r>
            <a:r>
              <a:rPr lang="el-GR" sz="1600" b="1" dirty="0" smtClean="0">
                <a:solidFill>
                  <a:schemeClr val="accent4">
                    <a:lumMod val="75000"/>
                  </a:schemeClr>
                </a:solidFill>
                <a:latin typeface="Times New Roman" panose="02020603050405020304" pitchFamily="18" charset="0"/>
                <a:cs typeface="Times New Roman" panose="02020603050405020304" pitchFamily="18" charset="0"/>
              </a:rPr>
              <a:t>6</a:t>
            </a:r>
            <a:r>
              <a:rPr lang="en-US" sz="1600" b="1" dirty="0" smtClean="0">
                <a:solidFill>
                  <a:schemeClr val="accent4">
                    <a:lumMod val="75000"/>
                  </a:schemeClr>
                </a:solidFill>
                <a:latin typeface="Times New Roman" panose="02020603050405020304" pitchFamily="18" charset="0"/>
                <a:cs typeface="Times New Roman" panose="02020603050405020304" pitchFamily="18" charset="0"/>
              </a:rPr>
              <a:t>/2015)</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37674" y="2057400"/>
            <a:ext cx="8826443" cy="1077218"/>
          </a:xfrm>
          <a:prstGeom prst="rect">
            <a:avLst/>
          </a:prstGeom>
        </p:spPr>
        <p:txBody>
          <a:bodyPr wrap="square">
            <a:spAutoFit/>
          </a:bodyPr>
          <a:lstStyle/>
          <a:p>
            <a:r>
              <a:rPr lang="el-GR" sz="1600" dirty="0" smtClean="0">
                <a:solidFill>
                  <a:prstClr val="black"/>
                </a:solidFill>
                <a:latin typeface="Arial" pitchFamily="34" charset="0"/>
                <a:cs typeface="Arial" pitchFamily="34" charset="0"/>
              </a:rPr>
              <a:t>Το Ίδρυμα «Μαρία Τσάκος» σε συνεργασία με το Τμήμα Ναυτιλίας και Επιχειρηματικών Σπουδών του Πανεπιστημίου Αιγαίου, θα φιλοξενήσει την προβολή ταινίας-ντοκιμαντέρ του σκηνοθέτη Γιάννη Θεοχαρόπουλου με τίτλο «Οι Θαλάσσιοι  Δρόμοι της Μεσογείου». Η προβολή θα πραγματοποιηθεί στα πλαίσια του πανεπιστημιακού μαθήματος «Ναυτιλιακή Ιστορία». </a:t>
            </a:r>
            <a:endParaRPr lang="el-GR" sz="1600" dirty="0">
              <a:solidFill>
                <a:prstClr val="black"/>
              </a:solidFill>
              <a:latin typeface="Arial" pitchFamily="34" charset="0"/>
              <a:cs typeface="Arial" pitchFamily="34" charset="0"/>
            </a:endParaRPr>
          </a:p>
        </p:txBody>
      </p:sp>
      <p:sp>
        <p:nvSpPr>
          <p:cNvPr id="12" name="Rectangle 11"/>
          <p:cNvSpPr/>
          <p:nvPr/>
        </p:nvSpPr>
        <p:spPr>
          <a:xfrm>
            <a:off x="4534615" y="3810000"/>
            <a:ext cx="4529502" cy="2308324"/>
          </a:xfrm>
          <a:prstGeom prst="rect">
            <a:avLst/>
          </a:prstGeom>
        </p:spPr>
        <p:txBody>
          <a:bodyPr wrap="square">
            <a:spAutoFit/>
          </a:bodyPr>
          <a:lstStyle/>
          <a:p>
            <a:r>
              <a:rPr lang="en-US" sz="1600" dirty="0" smtClean="0">
                <a:solidFill>
                  <a:prstClr val="black"/>
                </a:solidFill>
                <a:latin typeface="Arial" pitchFamily="34" charset="0"/>
                <a:cs typeface="Arial" pitchFamily="34" charset="0"/>
              </a:rPr>
              <a:t>The “Maria </a:t>
            </a:r>
            <a:r>
              <a:rPr lang="en-US" sz="1600" dirty="0" err="1" smtClean="0">
                <a:solidFill>
                  <a:prstClr val="black"/>
                </a:solidFill>
                <a:latin typeface="Arial" pitchFamily="34" charset="0"/>
                <a:cs typeface="Arial" pitchFamily="34" charset="0"/>
              </a:rPr>
              <a:t>Tsakos</a:t>
            </a:r>
            <a:r>
              <a:rPr lang="en-US" sz="1600" dirty="0" smtClean="0">
                <a:solidFill>
                  <a:prstClr val="black"/>
                </a:solidFill>
                <a:latin typeface="Arial" pitchFamily="34" charset="0"/>
                <a:cs typeface="Arial" pitchFamily="34" charset="0"/>
              </a:rPr>
              <a:t>” Foundation in cooperation with the Department of Shipping Trade and Transport of the University of the Aegean, will be hosting the on-screen documentary show entitled “The Sea Routes of the Mediterranean”, directed by John </a:t>
            </a:r>
            <a:r>
              <a:rPr lang="en-US" sz="1600" dirty="0" err="1" smtClean="0">
                <a:solidFill>
                  <a:prstClr val="black"/>
                </a:solidFill>
                <a:latin typeface="Arial" pitchFamily="34" charset="0"/>
                <a:cs typeface="Arial" pitchFamily="34" charset="0"/>
              </a:rPr>
              <a:t>Theocharopoulos</a:t>
            </a:r>
            <a:r>
              <a:rPr lang="en-US" sz="1600" dirty="0" smtClean="0">
                <a:solidFill>
                  <a:prstClr val="black"/>
                </a:solidFill>
                <a:latin typeface="Arial" pitchFamily="34" charset="0"/>
                <a:cs typeface="Arial" pitchFamily="34" charset="0"/>
              </a:rPr>
              <a:t>. The documentary will be shown within the framework of the university course “Maritime History”. </a:t>
            </a:r>
            <a:endParaRPr lang="en-US" sz="1600" dirty="0">
              <a:solidFill>
                <a:prstClr val="black"/>
              </a:solidFill>
              <a:latin typeface="Arial" pitchFamily="34" charset="0"/>
              <a:cs typeface="Arial" pitchFamily="34" charset="0"/>
            </a:endParaRPr>
          </a:p>
        </p:txBody>
      </p:sp>
      <p:cxnSp>
        <p:nvCxnSpPr>
          <p:cNvPr id="13" name="Straight Connector 12"/>
          <p:cNvCxnSpPr/>
          <p:nvPr/>
        </p:nvCxnSpPr>
        <p:spPr>
          <a:xfrm>
            <a:off x="3810000" y="3429000"/>
            <a:ext cx="3071098"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255" y="81753"/>
            <a:ext cx="1653888" cy="159551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6" name="Oval 15"/>
          <p:cNvSpPr/>
          <p:nvPr/>
        </p:nvSpPr>
        <p:spPr>
          <a:xfrm>
            <a:off x="7848600" y="578854"/>
            <a:ext cx="220289" cy="223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852" y="6596340"/>
            <a:ext cx="4114800" cy="261610"/>
          </a:xfrm>
          <a:prstGeom prst="rect">
            <a:avLst/>
          </a:prstGeom>
        </p:spPr>
        <p:txBody>
          <a:bodyPr wrap="square">
            <a:spAutoFit/>
          </a:bodyPr>
          <a:lstStyle/>
          <a:p>
            <a:pPr>
              <a:defRPr/>
            </a:pPr>
            <a:r>
              <a:rPr lang="en-US" sz="1100" dirty="0">
                <a:solidFill>
                  <a:schemeClr val="bg1">
                    <a:lumMod val="75000"/>
                  </a:schemeClr>
                </a:solidFill>
              </a:rPr>
              <a:t>Design and </a:t>
            </a:r>
            <a:r>
              <a:rPr lang="en-US" sz="1100" dirty="0" smtClean="0">
                <a:solidFill>
                  <a:schemeClr val="bg1">
                    <a:lumMod val="75000"/>
                  </a:schemeClr>
                </a:solidFill>
              </a:rPr>
              <a:t>Edit by Peggy </a:t>
            </a:r>
            <a:r>
              <a:rPr lang="en-US" sz="1100" dirty="0" err="1" smtClean="0">
                <a:solidFill>
                  <a:schemeClr val="bg1">
                    <a:lumMod val="75000"/>
                  </a:schemeClr>
                </a:solidFill>
              </a:rPr>
              <a:t>Balekas</a:t>
            </a:r>
            <a:r>
              <a:rPr lang="en-US" sz="1100" dirty="0" smtClean="0">
                <a:solidFill>
                  <a:schemeClr val="bg1">
                    <a:lumMod val="75000"/>
                  </a:schemeClr>
                </a:solidFill>
              </a:rPr>
              <a:t> </a:t>
            </a:r>
            <a:r>
              <a:rPr lang="en-US" sz="1100" dirty="0" smtClean="0">
                <a:solidFill>
                  <a:schemeClr val="bg1">
                    <a:lumMod val="75000"/>
                  </a:schemeClr>
                </a:solidFill>
              </a:rPr>
              <a:t>05/05/</a:t>
            </a:r>
            <a:r>
              <a:rPr lang="el-GR" sz="1100" dirty="0" smtClean="0">
                <a:solidFill>
                  <a:schemeClr val="bg1">
                    <a:lumMod val="75000"/>
                  </a:schemeClr>
                </a:solidFill>
              </a:rPr>
              <a:t>2015</a:t>
            </a:r>
            <a:endParaRPr lang="en-US" sz="1100" dirty="0">
              <a:solidFill>
                <a:schemeClr val="bg1">
                  <a:lumMod val="75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844" y="3581400"/>
            <a:ext cx="4111280" cy="3014940"/>
          </a:xfrm>
          <a:prstGeom prst="rect">
            <a:avLst/>
          </a:prstGeom>
        </p:spPr>
      </p:pic>
    </p:spTree>
    <p:extLst>
      <p:ext uri="{BB962C8B-B14F-4D97-AF65-F5344CB8AC3E}">
        <p14:creationId xmlns:p14="http://schemas.microsoft.com/office/powerpoint/2010/main" val="1238525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6426</TotalTime>
  <Words>2107</Words>
  <Application>Microsoft Office PowerPoint</Application>
  <PresentationFormat>On-screen Show (4:3)</PresentationFormat>
  <Paragraphs>170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Stayros Michailidis</dc:creator>
  <cp:lastModifiedBy>Secreteriat 2</cp:lastModifiedBy>
  <cp:revision>970</cp:revision>
  <cp:lastPrinted>2013-01-23T12:20:51Z</cp:lastPrinted>
  <dcterms:created xsi:type="dcterms:W3CDTF">2012-11-14T13:34:37Z</dcterms:created>
  <dcterms:modified xsi:type="dcterms:W3CDTF">2015-05-07T11:53:29Z</dcterms:modified>
</cp:coreProperties>
</file>